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CCC"/>
          </a:solidFill>
        </a:fill>
      </a:tcStyle>
    </a:wholeTbl>
    <a:band2H>
      <a:tcTxStyle b="def" i="def"/>
      <a:tcStyle>
        <a:tcBdr/>
        <a:fill>
          <a:solidFill>
            <a:srgbClr val="E8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hangye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标题"/>
          <p:cNvSpPr txBox="1"/>
          <p:nvPr>
            <p:ph type="title" hasCustomPrompt="1"/>
          </p:nvPr>
        </p:nvSpPr>
        <p:spPr>
          <a:xfrm>
            <a:off x="2843820" y="1130300"/>
            <a:ext cx="5444463" cy="238377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PPT标题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2851875" y="3532478"/>
            <a:ext cx="5444463" cy="107526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文本占位符 3"/>
          <p:cNvSpPr/>
          <p:nvPr>
            <p:ph type="body" sz="quarter" idx="21" hasCustomPrompt="1"/>
          </p:nvPr>
        </p:nvSpPr>
        <p:spPr>
          <a:xfrm>
            <a:off x="2851875" y="5032242"/>
            <a:ext cx="5472603" cy="27432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200"/>
            </a:lvl1pPr>
          </a:lstStyle>
          <a:p>
            <a:pPr/>
            <a:r>
              <a:t>Presenter name</a:t>
            </a:r>
          </a:p>
        </p:txBody>
      </p:sp>
      <p:sp>
        <p:nvSpPr>
          <p:cNvPr id="14" name="文本占位符 4"/>
          <p:cNvSpPr/>
          <p:nvPr>
            <p:ph type="body" sz="quarter" idx="22" hasCustomPrompt="1"/>
          </p:nvPr>
        </p:nvSpPr>
        <p:spPr>
          <a:xfrm>
            <a:off x="2851875" y="5306562"/>
            <a:ext cx="5472603" cy="27432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7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3900" indent="-266700">
              <a:lnSpc>
                <a:spcPct val="9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34439" indent="-320039">
              <a:lnSpc>
                <a:spcPct val="9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727200" indent="-355600">
              <a:lnSpc>
                <a:spcPct val="9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84400" indent="-355600">
              <a:lnSpc>
                <a:spcPct val="9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genda"/>
          <p:cNvSpPr txBox="1"/>
          <p:nvPr>
            <p:ph type="title" hasCustomPrompt="1"/>
          </p:nvPr>
        </p:nvSpPr>
        <p:spPr>
          <a:xfrm>
            <a:off x="660400" y="1500187"/>
            <a:ext cx="2836562" cy="915667"/>
          </a:xfrm>
          <a:prstGeom prst="rect">
            <a:avLst/>
          </a:prstGeom>
        </p:spPr>
        <p:txBody>
          <a:bodyPr anchor="t"/>
          <a:lstStyle>
            <a:lvl1pPr algn="r"/>
          </a:lstStyle>
          <a:p>
            <a:pPr/>
            <a:r>
              <a:t>Agenda</a:t>
            </a:r>
          </a:p>
        </p:txBody>
      </p:sp>
      <p:sp>
        <p:nvSpPr>
          <p:cNvPr id="32" name="正文级别 1…"/>
          <p:cNvSpPr txBox="1"/>
          <p:nvPr>
            <p:ph type="body" idx="1" hasCustomPrompt="1"/>
          </p:nvPr>
        </p:nvSpPr>
        <p:spPr>
          <a:xfrm>
            <a:off x="3745077" y="1500187"/>
            <a:ext cx="7773822" cy="46339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Tx/>
              <a:buAutoNum type="arabicPeriod" startAt="1"/>
            </a:lvl1pPr>
            <a:lvl2pPr marL="842962" indent="-385762">
              <a:lnSpc>
                <a:spcPct val="100000"/>
              </a:lnSpc>
              <a:buFontTx/>
              <a:buAutoNum type="circleNumDbPlain" startAt="1"/>
            </a:lvl2pPr>
            <a:lvl3pPr marL="1355271" indent="-440871">
              <a:lnSpc>
                <a:spcPct val="100000"/>
              </a:lnSpc>
              <a:buFontTx/>
              <a:buAutoNum type="alphaLcParenR" startAt="1"/>
            </a:lvl3pPr>
            <a:lvl4pPr>
              <a:lnSpc>
                <a:spcPct val="100000"/>
              </a:lnSpc>
              <a:buFontTx/>
            </a:lvl4pPr>
            <a:lvl5pPr>
              <a:lnSpc>
                <a:spcPct val="100000"/>
              </a:lnSpc>
              <a:buFontTx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ick to add title"/>
          <p:cNvSpPr txBox="1"/>
          <p:nvPr>
            <p:ph type="title" hasCustomPrompt="1"/>
          </p:nvPr>
        </p:nvSpPr>
        <p:spPr>
          <a:xfrm>
            <a:off x="660400" y="1828800"/>
            <a:ext cx="6609195" cy="165819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41" name="正文级别 1…"/>
          <p:cNvSpPr txBox="1"/>
          <p:nvPr>
            <p:ph type="body" sz="quarter" idx="1" hasCustomPrompt="1"/>
          </p:nvPr>
        </p:nvSpPr>
        <p:spPr>
          <a:xfrm>
            <a:off x="660400" y="3492500"/>
            <a:ext cx="6609195" cy="238712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osin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lick to add title"/>
          <p:cNvSpPr txBox="1"/>
          <p:nvPr>
            <p:ph type="title" hasCustomPrompt="1"/>
          </p:nvPr>
        </p:nvSpPr>
        <p:spPr>
          <a:xfrm>
            <a:off x="2485783" y="1138290"/>
            <a:ext cx="5724973" cy="3212970"/>
          </a:xfrm>
          <a:prstGeom prst="rect">
            <a:avLst/>
          </a:prstGeom>
        </p:spPr>
        <p:txBody>
          <a:bodyPr anchor="ctr"/>
          <a:lstStyle>
            <a:lvl1pPr algn="ctr">
              <a:defRPr sz="4800"/>
            </a:lvl1pPr>
          </a:lstStyle>
          <a:p>
            <a:pPr/>
            <a:r>
              <a:t>Click to add title</a:t>
            </a:r>
          </a:p>
        </p:txBody>
      </p:sp>
      <p:sp>
        <p:nvSpPr>
          <p:cNvPr id="65" name="正文级别 1…"/>
          <p:cNvSpPr txBox="1"/>
          <p:nvPr>
            <p:ph type="body" sz="quarter" idx="1" hasCustomPrompt="1"/>
          </p:nvPr>
        </p:nvSpPr>
        <p:spPr>
          <a:xfrm>
            <a:off x="2486993" y="4635075"/>
            <a:ext cx="5723497" cy="274321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200"/>
            </a:lvl1pPr>
            <a:lvl2pPr marL="628650" indent="-171450" algn="ctr">
              <a:buFontTx/>
              <a:defRPr sz="1200"/>
            </a:lvl2pPr>
            <a:lvl3pPr marL="1110342" indent="-195942" algn="ctr">
              <a:buFontTx/>
              <a:defRPr sz="1200"/>
            </a:lvl3pPr>
            <a:lvl4pPr marL="1600200" indent="-228600" algn="ctr">
              <a:buFontTx/>
              <a:defRPr sz="1200"/>
            </a:lvl4pPr>
            <a:lvl5pPr marL="2057400" indent="-228600" algn="ctr">
              <a:buFontTx/>
              <a:defRPr sz="1200"/>
            </a:lvl5pPr>
          </a:lstStyle>
          <a:p>
            <a:pPr/>
            <a:r>
              <a:t>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文本占位符 4"/>
          <p:cNvSpPr/>
          <p:nvPr>
            <p:ph type="body" sz="quarter" idx="21" hasCustomPrompt="1"/>
          </p:nvPr>
        </p:nvSpPr>
        <p:spPr>
          <a:xfrm>
            <a:off x="2486993" y="4909396"/>
            <a:ext cx="5723497" cy="274321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b="0"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SzTx/>
              <a:buFontTx/>
              <a:buNone/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0" indent="457200" algn="ctr">
              <a:lnSpc>
                <a:spcPct val="90000"/>
              </a:lnSpc>
              <a:buSzTx/>
              <a:buFontTx/>
              <a:buNone/>
              <a:defRPr sz="2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0" indent="914400" algn="ctr">
              <a:lnSpc>
                <a:spcPct val="90000"/>
              </a:lnSpc>
              <a:buSzTx/>
              <a:buFontTx/>
              <a:buNone/>
              <a:defRPr sz="2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0" indent="1371600" algn="ctr">
              <a:lnSpc>
                <a:spcPct val="90000"/>
              </a:lnSpc>
              <a:buSzTx/>
              <a:buFontTx/>
              <a:buNone/>
              <a:defRPr sz="2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0" indent="1828800" algn="ctr">
              <a:lnSpc>
                <a:spcPct val="90000"/>
              </a:lnSpc>
              <a:buSzTx/>
              <a:buFontTx/>
              <a:buNone/>
              <a:defRPr sz="2400"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4"/>
          <p:cNvSpPr txBox="1"/>
          <p:nvPr/>
        </p:nvSpPr>
        <p:spPr>
          <a:xfrm>
            <a:off x="3010751" y="3367444"/>
            <a:ext cx="3622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00">
                <a:solidFill>
                  <a:srgbClr val="000000">
                    <a:alpha val="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行业</a:t>
            </a:r>
            <a:r>
              <a:t>PPT</a:t>
            </a:r>
            <a:r>
              <a:t>模板</a:t>
            </a:r>
            <a:r>
              <a:t>http://www.1ppt.com/hangye/</a:t>
            </a:r>
          </a:p>
        </p:txBody>
      </p:sp>
      <p:sp>
        <p:nvSpPr>
          <p:cNvPr id="84" name="TextBox 8"/>
          <p:cNvSpPr txBox="1"/>
          <p:nvPr/>
        </p:nvSpPr>
        <p:spPr>
          <a:xfrm>
            <a:off x="7555346" y="2215276"/>
            <a:ext cx="4486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00">
                <a:solidFill>
                  <a:srgbClr val="000000">
                    <a:alpha val="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hlinkClick r:id="rId2" invalidUrl="" action="" tgtFrame="" tooltip="" history="1" highlightClick="0" endSnd="0"/>
              </a:rPr>
              <a:t>行业</a:t>
            </a:r>
            <a:r>
              <a:rPr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hlinkClick r:id="rId2" invalidUrl="" action="" tgtFrame="" tooltip="" history="1" highlightClick="0" endSnd="0"/>
              </a:rPr>
              <a:t>PPT</a:t>
            </a:r>
            <a:r>
              <a:rPr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hlinkClick r:id="rId2" invalidUrl="" action="" tgtFrame="" tooltip="" history="1" highlightClick="0" endSnd="0"/>
              </a:rPr>
              <a:t>模板</a:t>
            </a:r>
            <a:r>
              <a:t>http://www.1ppt.com/hangye/</a:t>
            </a:r>
          </a:p>
        </p:txBody>
      </p:sp>
      <p:sp>
        <p:nvSpPr>
          <p:cNvPr id="85" name="标题 1"/>
          <p:cNvSpPr txBox="1"/>
          <p:nvPr/>
        </p:nvSpPr>
        <p:spPr>
          <a:xfrm>
            <a:off x="885507" y="588486"/>
            <a:ext cx="1042416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86" name="文本占位符 2"/>
          <p:cNvSpPr txBox="1"/>
          <p:nvPr/>
        </p:nvSpPr>
        <p:spPr>
          <a:xfrm>
            <a:off x="885507" y="1994535"/>
            <a:ext cx="506634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87" name="内容占位符 3"/>
          <p:cNvSpPr txBox="1"/>
          <p:nvPr/>
        </p:nvSpPr>
        <p:spPr>
          <a:xfrm>
            <a:off x="885507" y="2505075"/>
            <a:ext cx="5066349" cy="210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pPr/>
            <a:r>
              <a:t>单击此处编辑母版文本样式</a:t>
            </a:r>
          </a:p>
          <a:p>
            <a:pPr lvl="1"/>
            <a:r>
              <a:t>二级</a:t>
            </a:r>
          </a:p>
          <a:p>
            <a:pPr lvl="2"/>
            <a:r>
              <a:t>三级</a:t>
            </a:r>
          </a:p>
          <a:p>
            <a:pPr lvl="3"/>
            <a:r>
              <a:t>四级</a:t>
            </a:r>
          </a:p>
          <a:p>
            <a:pPr lvl="4"/>
            <a:r>
              <a:t>五级</a:t>
            </a:r>
          </a:p>
        </p:txBody>
      </p:sp>
      <p:sp>
        <p:nvSpPr>
          <p:cNvPr id="88" name="正文级别 1…"/>
          <p:cNvSpPr txBox="1"/>
          <p:nvPr>
            <p:ph type="body" sz="quarter" idx="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0" indent="457200">
              <a:lnSpc>
                <a:spcPct val="90000"/>
              </a:lnSpc>
              <a:buSzTx/>
              <a:buFontTx/>
              <a:buNone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0" indent="914400">
              <a:lnSpc>
                <a:spcPct val="90000"/>
              </a:lnSpc>
              <a:buSzTx/>
              <a:buFontTx/>
              <a:buNone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0" indent="1371600">
              <a:lnSpc>
                <a:spcPct val="90000"/>
              </a:lnSpc>
              <a:buSzTx/>
              <a:buFontTx/>
              <a:buNone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0" indent="1828800">
              <a:lnSpc>
                <a:spcPct val="90000"/>
              </a:lnSpc>
              <a:buSzTx/>
              <a:buFontTx/>
              <a:buNone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add title"/>
          <p:cNvSpPr txBox="1"/>
          <p:nvPr>
            <p:ph type="title" hasCustomPrompt="1"/>
          </p:nvPr>
        </p:nvSpPr>
        <p:spPr>
          <a:xfrm>
            <a:off x="660400" y="128587"/>
            <a:ext cx="10858500" cy="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273497" y="6433357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14375" marR="0" indent="-25717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8314" marR="0" indent="-29391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9.jpeg"/><Relationship Id="rId4" Type="http://schemas.openxmlformats.org/officeDocument/2006/relationships/image" Target="../media/image2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图片 20" descr="图片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044978"/>
            <a:ext cx="12192000" cy="481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片 111" descr="图片 111"/>
          <p:cNvPicPr>
            <a:picLocks noChangeAspect="1"/>
          </p:cNvPicPr>
          <p:nvPr/>
        </p:nvPicPr>
        <p:blipFill>
          <a:blip r:embed="rId4">
            <a:extLst/>
          </a:blip>
          <a:srcRect l="0" t="0" r="2" b="5"/>
          <a:stretch>
            <a:fillRect/>
          </a:stretch>
        </p:blipFill>
        <p:spPr>
          <a:xfrm rot="21136884">
            <a:off x="-172914" y="-448736"/>
            <a:ext cx="7108826" cy="2095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3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9538"/>
                </a:lnTo>
                <a:lnTo>
                  <a:pt x="86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图片 109" descr="图片 109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 rot="10336884">
            <a:off x="7009280" y="5374573"/>
            <a:ext cx="5328842" cy="1816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8193"/>
                </a:lnTo>
                <a:lnTo>
                  <a:pt x="99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1" name="图片 172" descr="图片 172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2394857" y="113999"/>
            <a:ext cx="7990114" cy="4337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83" y="0"/>
                </a:moveTo>
                <a:lnTo>
                  <a:pt x="5594" y="83"/>
                </a:lnTo>
                <a:cubicBezTo>
                  <a:pt x="5611" y="280"/>
                  <a:pt x="5621" y="480"/>
                  <a:pt x="5621" y="682"/>
                </a:cubicBezTo>
                <a:cubicBezTo>
                  <a:pt x="5621" y="3911"/>
                  <a:pt x="3319" y="6528"/>
                  <a:pt x="478" y="6528"/>
                </a:cubicBezTo>
                <a:lnTo>
                  <a:pt x="0" y="65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083"/>
                </a:lnTo>
                <a:lnTo>
                  <a:pt x="21122" y="6109"/>
                </a:lnTo>
                <a:cubicBezTo>
                  <a:pt x="18281" y="6109"/>
                  <a:pt x="15979" y="3492"/>
                  <a:pt x="15979" y="263"/>
                </a:cubicBezTo>
                <a:lnTo>
                  <a:pt x="15991" y="0"/>
                </a:lnTo>
                <a:lnTo>
                  <a:pt x="558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2" name="图片 173" descr="图片 17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rot="2282397">
            <a:off x="9258366" y="1417156"/>
            <a:ext cx="1166845" cy="8477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" name="组合 175"/>
          <p:cNvGrpSpPr/>
          <p:nvPr/>
        </p:nvGrpSpPr>
        <p:grpSpPr>
          <a:xfrm>
            <a:off x="6513878" y="669710"/>
            <a:ext cx="4858686" cy="2226430"/>
            <a:chOff x="0" y="0"/>
            <a:chExt cx="4858685" cy="2226428"/>
          </a:xfrm>
        </p:grpSpPr>
        <p:sp>
          <p:nvSpPr>
            <p:cNvPr id="113" name="文本框 179"/>
            <p:cNvSpPr txBox="1"/>
            <p:nvPr/>
          </p:nvSpPr>
          <p:spPr>
            <a:xfrm rot="808914">
              <a:off x="70000" y="534094"/>
              <a:ext cx="4718686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阿勒泰</a:t>
              </a:r>
            </a:p>
          </p:txBody>
        </p:sp>
        <p:sp>
          <p:nvSpPr>
            <p:cNvPr id="114" name="文本框 180"/>
            <p:cNvSpPr txBox="1"/>
            <p:nvPr/>
          </p:nvSpPr>
          <p:spPr>
            <a:xfrm rot="808914">
              <a:off x="404965" y="589210"/>
              <a:ext cx="4036328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ln w="3175" cap="flat">
                    <a:solidFill>
                      <a:srgbClr val="79BDE3"/>
                    </a:solidFill>
                    <a:prstDash val="solid"/>
                    <a:round/>
                  </a:ln>
                  <a:solidFill>
                    <a:srgbClr val="79BDE3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阿勒泰</a:t>
              </a:r>
            </a:p>
          </p:txBody>
        </p:sp>
      </p:grpSp>
      <p:grpSp>
        <p:nvGrpSpPr>
          <p:cNvPr id="118" name="组合 181"/>
          <p:cNvGrpSpPr/>
          <p:nvPr/>
        </p:nvGrpSpPr>
        <p:grpSpPr>
          <a:xfrm>
            <a:off x="4265925" y="1257813"/>
            <a:ext cx="1471788" cy="2012997"/>
            <a:chOff x="0" y="0"/>
            <a:chExt cx="1471786" cy="2012996"/>
          </a:xfrm>
        </p:grpSpPr>
        <p:sp>
          <p:nvSpPr>
            <p:cNvPr id="116" name="文本框 182"/>
            <p:cNvSpPr txBox="1"/>
            <p:nvPr/>
          </p:nvSpPr>
          <p:spPr>
            <a:xfrm rot="718775">
              <a:off x="193574" y="94784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视</a:t>
              </a:r>
            </a:p>
          </p:txBody>
        </p:sp>
        <p:sp>
          <p:nvSpPr>
            <p:cNvPr id="117" name="文本框 183"/>
            <p:cNvSpPr txBox="1"/>
            <p:nvPr/>
          </p:nvSpPr>
          <p:spPr>
            <a:xfrm rot="718775">
              <a:off x="175414" y="112271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视</a:t>
              </a:r>
            </a:p>
          </p:txBody>
        </p:sp>
      </p:grpSp>
      <p:grpSp>
        <p:nvGrpSpPr>
          <p:cNvPr id="121" name="组合 184"/>
          <p:cNvGrpSpPr/>
          <p:nvPr/>
        </p:nvGrpSpPr>
        <p:grpSpPr>
          <a:xfrm>
            <a:off x="4749862" y="2623008"/>
            <a:ext cx="1195803" cy="1861182"/>
            <a:chOff x="0" y="0"/>
            <a:chExt cx="1195801" cy="1861180"/>
          </a:xfrm>
        </p:grpSpPr>
        <p:sp>
          <p:nvSpPr>
            <p:cNvPr id="119" name="文本框 185"/>
            <p:cNvSpPr txBox="1"/>
            <p:nvPr/>
          </p:nvSpPr>
          <p:spPr>
            <a:xfrm rot="180000">
              <a:off x="46502" y="27620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旅</a:t>
              </a:r>
            </a:p>
          </p:txBody>
        </p:sp>
        <p:sp>
          <p:nvSpPr>
            <p:cNvPr id="120" name="文本框 186"/>
            <p:cNvSpPr txBox="1"/>
            <p:nvPr/>
          </p:nvSpPr>
          <p:spPr>
            <a:xfrm rot="180000">
              <a:off x="46502" y="27620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旅</a:t>
              </a:r>
            </a:p>
          </p:txBody>
        </p:sp>
      </p:grpSp>
      <p:grpSp>
        <p:nvGrpSpPr>
          <p:cNvPr id="124" name="组合 187"/>
          <p:cNvGrpSpPr/>
          <p:nvPr/>
        </p:nvGrpSpPr>
        <p:grpSpPr>
          <a:xfrm>
            <a:off x="3493135" y="1307464"/>
            <a:ext cx="875666" cy="1817710"/>
            <a:chOff x="0" y="0"/>
            <a:chExt cx="875665" cy="1817708"/>
          </a:xfrm>
        </p:grpSpPr>
        <p:sp>
          <p:nvSpPr>
            <p:cNvPr id="122" name="文本框 188"/>
            <p:cNvSpPr txBox="1"/>
            <p:nvPr/>
          </p:nvSpPr>
          <p:spPr>
            <a:xfrm>
              <a:off x="149640" y="0"/>
              <a:ext cx="582715" cy="180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影</a:t>
              </a:r>
            </a:p>
          </p:txBody>
        </p:sp>
        <p:sp>
          <p:nvSpPr>
            <p:cNvPr id="123" name="文本框 189"/>
            <p:cNvSpPr txBox="1"/>
            <p:nvPr/>
          </p:nvSpPr>
          <p:spPr>
            <a:xfrm>
              <a:off x="0" y="11768"/>
              <a:ext cx="875666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影</a:t>
              </a:r>
            </a:p>
          </p:txBody>
        </p:sp>
      </p:grpSp>
      <p:sp>
        <p:nvSpPr>
          <p:cNvPr id="125" name="文本框 191"/>
          <p:cNvSpPr txBox="1"/>
          <p:nvPr/>
        </p:nvSpPr>
        <p:spPr>
          <a:xfrm rot="442877">
            <a:off x="3569954" y="2571401"/>
            <a:ext cx="1102996" cy="1805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文</a:t>
            </a:r>
          </a:p>
        </p:txBody>
      </p:sp>
      <p:pic>
        <p:nvPicPr>
          <p:cNvPr id="126" name="图片 194" descr="图片 19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1096735" y="2461131"/>
            <a:ext cx="5048251" cy="55770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文本框 195"/>
          <p:cNvSpPr txBox="1"/>
          <p:nvPr/>
        </p:nvSpPr>
        <p:spPr>
          <a:xfrm>
            <a:off x="759940" y="5385615"/>
            <a:ext cx="2024627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2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  <a:r>
              <a:t>小组成员：张佳俊、王书奇、章琪睿</a:t>
            </a:r>
          </a:p>
        </p:txBody>
      </p:sp>
      <p:sp>
        <p:nvSpPr>
          <p:cNvPr id="128" name="文本框 4"/>
          <p:cNvSpPr txBox="1"/>
          <p:nvPr/>
        </p:nvSpPr>
        <p:spPr>
          <a:xfrm rot="598777">
            <a:off x="7980644" y="2513385"/>
            <a:ext cx="1102798" cy="1805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效</a:t>
            </a:r>
          </a:p>
        </p:txBody>
      </p:sp>
      <p:sp>
        <p:nvSpPr>
          <p:cNvPr id="129" name="文本框 7"/>
          <p:cNvSpPr txBox="1"/>
          <p:nvPr/>
        </p:nvSpPr>
        <p:spPr>
          <a:xfrm rot="600000">
            <a:off x="6080684" y="2610106"/>
            <a:ext cx="582931" cy="1805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赋</a:t>
            </a:r>
          </a:p>
        </p:txBody>
      </p:sp>
      <p:sp>
        <p:nvSpPr>
          <p:cNvPr id="130" name="文本框 13"/>
          <p:cNvSpPr txBox="1"/>
          <p:nvPr/>
        </p:nvSpPr>
        <p:spPr>
          <a:xfrm>
            <a:off x="5273674" y="1498600"/>
            <a:ext cx="2135506" cy="1551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IP</a:t>
            </a:r>
          </a:p>
        </p:txBody>
      </p:sp>
      <p:sp>
        <p:nvSpPr>
          <p:cNvPr id="131" name="文本框 14"/>
          <p:cNvSpPr txBox="1"/>
          <p:nvPr/>
        </p:nvSpPr>
        <p:spPr>
          <a:xfrm rot="21420000">
            <a:off x="7029994" y="1411108"/>
            <a:ext cx="901066" cy="1805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的</a:t>
            </a:r>
          </a:p>
        </p:txBody>
      </p:sp>
      <p:grpSp>
        <p:nvGrpSpPr>
          <p:cNvPr id="134" name="组合 15"/>
          <p:cNvGrpSpPr/>
          <p:nvPr/>
        </p:nvGrpSpPr>
        <p:grpSpPr>
          <a:xfrm>
            <a:off x="7996690" y="1010170"/>
            <a:ext cx="5027264" cy="2266845"/>
            <a:chOff x="0" y="0"/>
            <a:chExt cx="5027262" cy="2266844"/>
          </a:xfrm>
        </p:grpSpPr>
        <p:sp>
          <p:nvSpPr>
            <p:cNvPr id="132" name="文本框 16"/>
            <p:cNvSpPr txBox="1"/>
            <p:nvPr/>
          </p:nvSpPr>
          <p:spPr>
            <a:xfrm rot="808914">
              <a:off x="67611" y="554302"/>
              <a:ext cx="4892041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！</a:t>
              </a:r>
            </a:p>
          </p:txBody>
        </p:sp>
        <p:sp>
          <p:nvSpPr>
            <p:cNvPr id="133" name="文本框 17"/>
            <p:cNvSpPr txBox="1"/>
            <p:nvPr/>
          </p:nvSpPr>
          <p:spPr>
            <a:xfrm rot="808914">
              <a:off x="1159385" y="563471"/>
              <a:ext cx="2713508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ln w="3175" cap="flat">
                    <a:solidFill>
                      <a:srgbClr val="79BDE3"/>
                    </a:solidFill>
                    <a:prstDash val="solid"/>
                    <a:round/>
                  </a:ln>
                  <a:solidFill>
                    <a:srgbClr val="79BDE3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！</a:t>
              </a:r>
            </a:p>
          </p:txBody>
        </p:sp>
      </p:grpSp>
      <p:sp>
        <p:nvSpPr>
          <p:cNvPr id="135" name="文本框 23"/>
          <p:cNvSpPr txBox="1"/>
          <p:nvPr/>
        </p:nvSpPr>
        <p:spPr>
          <a:xfrm>
            <a:off x="7216139" y="2616835"/>
            <a:ext cx="582931" cy="1805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88900" dir="2700000">
              <a:srgbClr val="628227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ln w="5715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能</a:t>
            </a:r>
          </a:p>
        </p:txBody>
      </p:sp>
      <p:sp>
        <p:nvSpPr>
          <p:cNvPr id="136" name="文本框 18"/>
          <p:cNvSpPr txBox="1"/>
          <p:nvPr/>
        </p:nvSpPr>
        <p:spPr>
          <a:xfrm>
            <a:off x="5511799" y="1518285"/>
            <a:ext cx="1624331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IP</a:t>
            </a:r>
          </a:p>
        </p:txBody>
      </p:sp>
      <p:sp>
        <p:nvSpPr>
          <p:cNvPr id="137" name="文本框 19"/>
          <p:cNvSpPr txBox="1"/>
          <p:nvPr/>
        </p:nvSpPr>
        <p:spPr>
          <a:xfrm>
            <a:off x="7270120" y="2625089"/>
            <a:ext cx="491492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能</a:t>
            </a:r>
          </a:p>
        </p:txBody>
      </p:sp>
      <p:sp>
        <p:nvSpPr>
          <p:cNvPr id="138" name="文本框 21"/>
          <p:cNvSpPr txBox="1"/>
          <p:nvPr/>
        </p:nvSpPr>
        <p:spPr>
          <a:xfrm>
            <a:off x="7161529" y="1410969"/>
            <a:ext cx="664211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的</a:t>
            </a:r>
          </a:p>
        </p:txBody>
      </p:sp>
      <p:sp>
        <p:nvSpPr>
          <p:cNvPr id="139" name="文本框 22"/>
          <p:cNvSpPr txBox="1"/>
          <p:nvPr/>
        </p:nvSpPr>
        <p:spPr>
          <a:xfrm rot="480000">
            <a:off x="3869635" y="2586988"/>
            <a:ext cx="491492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文</a:t>
            </a:r>
          </a:p>
        </p:txBody>
      </p:sp>
      <p:sp>
        <p:nvSpPr>
          <p:cNvPr id="140" name="文本框 24"/>
          <p:cNvSpPr txBox="1"/>
          <p:nvPr/>
        </p:nvSpPr>
        <p:spPr>
          <a:xfrm rot="420000">
            <a:off x="6150843" y="2615672"/>
            <a:ext cx="491492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赋</a:t>
            </a:r>
          </a:p>
        </p:txBody>
      </p:sp>
      <p:sp>
        <p:nvSpPr>
          <p:cNvPr id="141" name="文本框 27"/>
          <p:cNvSpPr txBox="1"/>
          <p:nvPr/>
        </p:nvSpPr>
        <p:spPr>
          <a:xfrm rot="598775">
            <a:off x="7985724" y="2509577"/>
            <a:ext cx="1102798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效</a:t>
            </a:r>
          </a:p>
        </p:txBody>
      </p:sp>
      <p:grpSp>
        <p:nvGrpSpPr>
          <p:cNvPr id="144" name="组合 29"/>
          <p:cNvGrpSpPr/>
          <p:nvPr/>
        </p:nvGrpSpPr>
        <p:grpSpPr>
          <a:xfrm>
            <a:off x="8967405" y="2450512"/>
            <a:ext cx="1226701" cy="1878817"/>
            <a:chOff x="0" y="0"/>
            <a:chExt cx="1226699" cy="1878816"/>
          </a:xfrm>
        </p:grpSpPr>
        <p:sp>
          <p:nvSpPr>
            <p:cNvPr id="142" name="文本框 30"/>
            <p:cNvSpPr txBox="1"/>
            <p:nvPr/>
          </p:nvSpPr>
          <p:spPr>
            <a:xfrm rot="21358777">
              <a:off x="61951" y="36437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应</a:t>
              </a:r>
            </a:p>
          </p:txBody>
        </p:sp>
        <p:sp>
          <p:nvSpPr>
            <p:cNvPr id="143" name="文本框 31"/>
            <p:cNvSpPr txBox="1"/>
            <p:nvPr/>
          </p:nvSpPr>
          <p:spPr>
            <a:xfrm rot="21358777">
              <a:off x="61951" y="36439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应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3"/>
      <p:bldP build="whole" bldLvl="1" animBg="1" rev="0" advAuto="0" spid="109" grpId="1"/>
      <p:bldP build="whole" bldLvl="1" animBg="1" rev="0" advAuto="0" spid="1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sp>
        <p:nvSpPr>
          <p:cNvPr id="259" name="文本框 13"/>
          <p:cNvSpPr txBox="1"/>
          <p:nvPr/>
        </p:nvSpPr>
        <p:spPr>
          <a:xfrm>
            <a:off x="9062085" y="1286510"/>
            <a:ext cx="211518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代码展示</a:t>
            </a:r>
          </a:p>
        </p:txBody>
      </p:sp>
      <p:grpSp>
        <p:nvGrpSpPr>
          <p:cNvPr id="269" name="组合 7"/>
          <p:cNvGrpSpPr/>
          <p:nvPr/>
        </p:nvGrpSpPr>
        <p:grpSpPr>
          <a:xfrm>
            <a:off x="339724" y="1092199"/>
            <a:ext cx="7248527" cy="5032365"/>
            <a:chOff x="0" y="0"/>
            <a:chExt cx="7248525" cy="5032363"/>
          </a:xfrm>
        </p:grpSpPr>
        <p:grpSp>
          <p:nvGrpSpPr>
            <p:cNvPr id="267" name="aacdfafa-4579-4046-a91a-1d1750f9d38a.source.2.zh-Hans.pptx"/>
            <p:cNvGrpSpPr/>
            <p:nvPr/>
          </p:nvGrpSpPr>
          <p:grpSpPr>
            <a:xfrm>
              <a:off x="320675" y="-1"/>
              <a:ext cx="6927851" cy="5032365"/>
              <a:chOff x="0" y="0"/>
              <a:chExt cx="6927851" cy="5032363"/>
            </a:xfrm>
          </p:grpSpPr>
          <p:sp>
            <p:nvSpPr>
              <p:cNvPr id="260" name="i$ľiḍé"/>
              <p:cNvSpPr/>
              <p:nvPr/>
            </p:nvSpPr>
            <p:spPr>
              <a:xfrm>
                <a:off x="5606668" y="0"/>
                <a:ext cx="1321183" cy="3119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3" h="21600" fill="norm" stroke="1" extrusionOk="0">
                    <a:moveTo>
                      <a:pt x="0" y="0"/>
                    </a:moveTo>
                    <a:cubicBezTo>
                      <a:pt x="11895" y="0"/>
                      <a:pt x="21546" y="4820"/>
                      <a:pt x="21573" y="10775"/>
                    </a:cubicBezTo>
                    <a:cubicBezTo>
                      <a:pt x="21600" y="16731"/>
                      <a:pt x="11993" y="21573"/>
                      <a:pt x="98" y="21600"/>
                    </a:cubicBezTo>
                  </a:path>
                </a:pathLst>
              </a:custGeom>
              <a:noFill/>
              <a:ln w="12700" cap="rnd">
                <a:solidFill>
                  <a:srgbClr val="808080">
                    <a:alpha val="20000"/>
                  </a:srgb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65" name="组合 1"/>
              <p:cNvGrpSpPr/>
              <p:nvPr/>
            </p:nvGrpSpPr>
            <p:grpSpPr>
              <a:xfrm>
                <a:off x="0" y="194266"/>
                <a:ext cx="5400675" cy="4838098"/>
                <a:chOff x="0" y="0"/>
                <a:chExt cx="5400675" cy="4838096"/>
              </a:xfrm>
            </p:grpSpPr>
            <p:grpSp>
              <p:nvGrpSpPr>
                <p:cNvPr id="263" name="Bullet1"/>
                <p:cNvGrpSpPr/>
                <p:nvPr/>
              </p:nvGrpSpPr>
              <p:grpSpPr>
                <a:xfrm>
                  <a:off x="0" y="0"/>
                  <a:ext cx="5400675" cy="483239"/>
                  <a:chOff x="0" y="0"/>
                  <a:chExt cx="5400675" cy="483238"/>
                </a:xfrm>
              </p:grpSpPr>
              <p:sp>
                <p:nvSpPr>
                  <p:cNvPr id="261" name="圆角矩形"/>
                  <p:cNvSpPr/>
                  <p:nvPr/>
                </p:nvSpPr>
                <p:spPr>
                  <a:xfrm>
                    <a:off x="0" y="0"/>
                    <a:ext cx="5400675" cy="4832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808080">
                      <a:alpha val="14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  <a:defRPr b="1" sz="2000"/>
                    </a:pPr>
                  </a:p>
                </p:txBody>
              </p:sp>
              <p:sp>
                <p:nvSpPr>
                  <p:cNvPr id="262" name="携程阿勒泰热门景区用户点评数据结果"/>
                  <p:cNvSpPr txBox="1"/>
                  <p:nvPr/>
                </p:nvSpPr>
                <p:spPr>
                  <a:xfrm>
                    <a:off x="70767" y="63819"/>
                    <a:ext cx="5259141" cy="3556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defRPr b="1" sz="2000"/>
                    </a:pP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携程</a:t>
                    </a: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阿勒泰热门景区用户点评</a:t>
                    </a: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数据结果</a:t>
                    </a:r>
                  </a:p>
                </p:txBody>
              </p:sp>
            </p:grpSp>
            <p:sp>
              <p:nvSpPr>
                <p:cNvPr id="264" name="Text1"/>
                <p:cNvSpPr txBox="1"/>
                <p:nvPr/>
              </p:nvSpPr>
              <p:spPr>
                <a:xfrm>
                  <a:off x="212724" y="3839876"/>
                  <a:ext cx="4036061" cy="998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500"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r>
                    <a:t>IP </a:t>
                  </a:r>
                  <a:r>
                    <a:t>吸引的新增游客（如影视粉丝）体验与</a:t>
                  </a:r>
                  <a:r>
                    <a:t> IP </a:t>
                  </a:r>
                  <a:r>
                    <a:t>情感预期高度契合，无情感落差；流量为</a:t>
                  </a:r>
                  <a:r>
                    <a:t>“</a:t>
                  </a:r>
                  <a:r>
                    <a:t>情感契合型</a:t>
                  </a:r>
                  <a:r>
                    <a:t>”</a:t>
                  </a:r>
                  <a:r>
                    <a:t>，景区正向口碑未因热度受损。</a:t>
                  </a:r>
                </a:p>
              </p:txBody>
            </p:sp>
          </p:grpSp>
          <p:sp>
            <p:nvSpPr>
              <p:cNvPr id="266" name="Icon2"/>
              <p:cNvSpPr/>
              <p:nvPr/>
            </p:nvSpPr>
            <p:spPr>
              <a:xfrm>
                <a:off x="5470149" y="3018539"/>
                <a:ext cx="179997" cy="211339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76200" dist="50800" dir="5400000">
                  <a:schemeClr val="accent6">
                    <a:alpha val="20000"/>
                  </a:scheme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268" name="图片 30" descr="图片 3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62965"/>
              <a:ext cx="6178550" cy="3067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0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2555" y="1593214"/>
            <a:ext cx="4449446" cy="5264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aacdfafa-4579-4046-a91a-1d1750f9d38a.source.2.zh-Hans.pptx"/>
          <p:cNvGrpSpPr/>
          <p:nvPr/>
        </p:nvGrpSpPr>
        <p:grpSpPr>
          <a:xfrm>
            <a:off x="660400" y="1092199"/>
            <a:ext cx="8455025" cy="5140282"/>
            <a:chOff x="0" y="0"/>
            <a:chExt cx="8455024" cy="5140280"/>
          </a:xfrm>
        </p:grpSpPr>
        <p:sp>
          <p:nvSpPr>
            <p:cNvPr id="272" name="i$ľiḍé"/>
            <p:cNvSpPr/>
            <p:nvPr/>
          </p:nvSpPr>
          <p:spPr>
            <a:xfrm>
              <a:off x="5606667" y="0"/>
              <a:ext cx="1321184" cy="311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0" y="0"/>
                  </a:moveTo>
                  <a:cubicBezTo>
                    <a:pt x="11895" y="0"/>
                    <a:pt x="21546" y="4820"/>
                    <a:pt x="21573" y="10775"/>
                  </a:cubicBezTo>
                  <a:cubicBezTo>
                    <a:pt x="21600" y="16731"/>
                    <a:pt x="11993" y="21573"/>
                    <a:pt x="98" y="21600"/>
                  </a:cubicBezTo>
                </a:path>
              </a:pathLst>
            </a:custGeom>
            <a:noFill/>
            <a:ln w="12700" cap="rnd">
              <a:solidFill>
                <a:srgbClr val="808080">
                  <a:alpha val="2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277" name="组合 1"/>
            <p:cNvGrpSpPr/>
            <p:nvPr/>
          </p:nvGrpSpPr>
          <p:grpSpPr>
            <a:xfrm>
              <a:off x="0" y="194265"/>
              <a:ext cx="8455025" cy="4946016"/>
              <a:chOff x="0" y="0"/>
              <a:chExt cx="8455024" cy="4946015"/>
            </a:xfrm>
          </p:grpSpPr>
          <p:grpSp>
            <p:nvGrpSpPr>
              <p:cNvPr id="275" name="Bullet1"/>
              <p:cNvGrpSpPr/>
              <p:nvPr/>
            </p:nvGrpSpPr>
            <p:grpSpPr>
              <a:xfrm>
                <a:off x="0" y="0"/>
                <a:ext cx="5400675" cy="483235"/>
                <a:chOff x="0" y="0"/>
                <a:chExt cx="5400674" cy="483234"/>
              </a:xfrm>
            </p:grpSpPr>
            <p:sp>
              <p:nvSpPr>
                <p:cNvPr id="273" name="圆角矩形"/>
                <p:cNvSpPr/>
                <p:nvPr/>
              </p:nvSpPr>
              <p:spPr>
                <a:xfrm>
                  <a:off x="0" y="0"/>
                  <a:ext cx="5400675" cy="4832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08080">
                    <a:alpha val="14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</a:p>
              </p:txBody>
            </p:sp>
            <p:sp>
              <p:nvSpPr>
                <p:cNvPr id="274" name="用户点评内容词云图"/>
                <p:cNvSpPr txBox="1"/>
                <p:nvPr/>
              </p:nvSpPr>
              <p:spPr>
                <a:xfrm>
                  <a:off x="70766" y="63816"/>
                  <a:ext cx="5259142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120000"/>
                    </a:lnSpc>
                    <a:defRPr b="1" sz="2000"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pPr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用户点评内容词云图</a:t>
                  </a:r>
                </a:p>
              </p:txBody>
            </p:sp>
          </p:grpSp>
          <p:sp>
            <p:nvSpPr>
              <p:cNvPr id="276" name="Text1"/>
              <p:cNvSpPr txBox="1"/>
              <p:nvPr/>
            </p:nvSpPr>
            <p:spPr>
              <a:xfrm>
                <a:off x="212724" y="3307715"/>
                <a:ext cx="8242301" cy="1638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lnSpc>
                    <a:spcPct val="120000"/>
                  </a:lnSpc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三张词云共同体现</a:t>
                </a:r>
                <a:r>
                  <a:t> IP </a:t>
                </a:r>
                <a:r>
                  <a:t>的文旅赋能效应：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IP </a:t>
                </a:r>
                <a:r>
                  <a:t>场景关联度高：禾木（核心取景地）的</a:t>
                </a:r>
                <a:r>
                  <a:t>“</a:t>
                </a:r>
                <a:r>
                  <a:t>小木屋、草原、雪山</a:t>
                </a:r>
                <a:r>
                  <a:t>”</a:t>
                </a:r>
                <a:r>
                  <a:t>，与《我的阿勒泰》传递的</a:t>
                </a:r>
                <a:r>
                  <a:t>“</a:t>
                </a:r>
                <a:r>
                  <a:t>治愈场景</a:t>
                </a:r>
                <a:r>
                  <a:t>”</a:t>
                </a:r>
                <a:r>
                  <a:t>高度契合；喀纳斯、白哈巴的</a:t>
                </a:r>
                <a:r>
                  <a:t>“</a:t>
                </a:r>
                <a:r>
                  <a:t>美丽、值得、风景</a:t>
                </a:r>
                <a:r>
                  <a:t>”</a:t>
                </a:r>
                <a:r>
                  <a:t>，也延续了</a:t>
                </a:r>
                <a:r>
                  <a:t>IP</a:t>
                </a:r>
                <a:r>
                  <a:t>的</a:t>
                </a:r>
                <a:r>
                  <a:t>“</a:t>
                </a:r>
                <a:r>
                  <a:t>美好质感</a:t>
                </a:r>
                <a:r>
                  <a:t>”</a:t>
                </a:r>
                <a:r>
                  <a:t>。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禾木词云中</a:t>
                </a:r>
                <a:r>
                  <a:t>“</a:t>
                </a:r>
                <a:r>
                  <a:t>骑马、村落、这里</a:t>
                </a:r>
                <a:r>
                  <a:t>”</a:t>
                </a:r>
                <a:r>
                  <a:t>等体验类词汇更密集，对应</a:t>
                </a:r>
                <a:r>
                  <a:t>IP</a:t>
                </a:r>
                <a:r>
                  <a:t>粉丝对</a:t>
                </a:r>
                <a:r>
                  <a:t>“</a:t>
                </a:r>
                <a:r>
                  <a:t>剧集场景打卡</a:t>
                </a:r>
                <a:r>
                  <a:t>”</a:t>
                </a:r>
                <a:r>
                  <a:t>的情感投射，体现</a:t>
                </a:r>
                <a:r>
                  <a:t>IP</a:t>
                </a:r>
                <a:r>
                  <a:t>对核心取景地的记忆点强化作用。</a:t>
                </a:r>
              </a:p>
            </p:txBody>
          </p:sp>
        </p:grpSp>
        <p:sp>
          <p:nvSpPr>
            <p:cNvPr id="278" name="Icon2"/>
            <p:cNvSpPr/>
            <p:nvPr/>
          </p:nvSpPr>
          <p:spPr>
            <a:xfrm>
              <a:off x="5470148" y="3018514"/>
              <a:ext cx="179997" cy="21133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chemeClr val="accent6">
                  <a:alpha val="20000"/>
                </a:scheme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0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grpSp>
        <p:nvGrpSpPr>
          <p:cNvPr id="284" name="组合 7"/>
          <p:cNvGrpSpPr/>
          <p:nvPr/>
        </p:nvGrpSpPr>
        <p:grpSpPr>
          <a:xfrm>
            <a:off x="659765" y="1849754"/>
            <a:ext cx="11372216" cy="2524126"/>
            <a:chOff x="0" y="0"/>
            <a:chExt cx="11372215" cy="2524124"/>
          </a:xfrm>
        </p:grpSpPr>
        <p:pic>
          <p:nvPicPr>
            <p:cNvPr id="281" name="图片 33" descr="图片 3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810"/>
              <a:ext cx="3448686" cy="2520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图片 32" descr="图片 3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5115" y="3810"/>
              <a:ext cx="3448686" cy="2520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图片 34" descr="图片 3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924800" y="0"/>
              <a:ext cx="3447416" cy="2520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aacdfafa-4579-4046-a91a-1d1750f9d38a.source.2.zh-Hans.pptx"/>
          <p:cNvGrpSpPr/>
          <p:nvPr/>
        </p:nvGrpSpPr>
        <p:grpSpPr>
          <a:xfrm>
            <a:off x="660399" y="1092199"/>
            <a:ext cx="6927852" cy="5412106"/>
            <a:chOff x="0" y="0"/>
            <a:chExt cx="6927851" cy="5412104"/>
          </a:xfrm>
        </p:grpSpPr>
        <p:sp>
          <p:nvSpPr>
            <p:cNvPr id="286" name="i$ľiḍé"/>
            <p:cNvSpPr/>
            <p:nvPr/>
          </p:nvSpPr>
          <p:spPr>
            <a:xfrm>
              <a:off x="5606668" y="-1"/>
              <a:ext cx="1321183" cy="522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0" y="0"/>
                  </a:moveTo>
                  <a:cubicBezTo>
                    <a:pt x="11895" y="0"/>
                    <a:pt x="21546" y="4820"/>
                    <a:pt x="21573" y="10775"/>
                  </a:cubicBezTo>
                  <a:cubicBezTo>
                    <a:pt x="21600" y="16731"/>
                    <a:pt x="11993" y="21573"/>
                    <a:pt x="98" y="21600"/>
                  </a:cubicBezTo>
                </a:path>
              </a:pathLst>
            </a:custGeom>
            <a:noFill/>
            <a:ln w="12700" cap="rnd">
              <a:solidFill>
                <a:srgbClr val="808080">
                  <a:alpha val="2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291" name="组合 1"/>
            <p:cNvGrpSpPr/>
            <p:nvPr/>
          </p:nvGrpSpPr>
          <p:grpSpPr>
            <a:xfrm>
              <a:off x="-1" y="194482"/>
              <a:ext cx="5400676" cy="5217143"/>
              <a:chOff x="0" y="0"/>
              <a:chExt cx="5400675" cy="5217142"/>
            </a:xfrm>
          </p:grpSpPr>
          <p:grpSp>
            <p:nvGrpSpPr>
              <p:cNvPr id="289" name="Bullet1"/>
              <p:cNvGrpSpPr/>
              <p:nvPr/>
            </p:nvGrpSpPr>
            <p:grpSpPr>
              <a:xfrm>
                <a:off x="0" y="-1"/>
                <a:ext cx="5400675" cy="809735"/>
                <a:chOff x="0" y="0"/>
                <a:chExt cx="5400675" cy="809733"/>
              </a:xfrm>
            </p:grpSpPr>
            <p:sp>
              <p:nvSpPr>
                <p:cNvPr id="287" name="圆角矩形"/>
                <p:cNvSpPr/>
                <p:nvPr/>
              </p:nvSpPr>
              <p:spPr>
                <a:xfrm>
                  <a:off x="0" y="0"/>
                  <a:ext cx="5400675" cy="8097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08080">
                    <a:alpha val="14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</a:p>
              </p:txBody>
            </p:sp>
            <p:sp>
              <p:nvSpPr>
                <p:cNvPr id="288" name="小红书话题热度数据结果"/>
                <p:cNvSpPr txBox="1"/>
                <p:nvPr/>
              </p:nvSpPr>
              <p:spPr>
                <a:xfrm>
                  <a:off x="118580" y="227066"/>
                  <a:ext cx="5163515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120000"/>
                    </a:lnSpc>
                    <a:defRPr b="1" sz="2000"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pPr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小红书话题热度数据结果</a:t>
                  </a:r>
                </a:p>
              </p:txBody>
            </p:sp>
          </p:grpSp>
          <p:sp>
            <p:nvSpPr>
              <p:cNvPr id="290" name="Text1"/>
              <p:cNvSpPr txBox="1"/>
              <p:nvPr/>
            </p:nvSpPr>
            <p:spPr>
              <a:xfrm>
                <a:off x="58419" y="1131234"/>
                <a:ext cx="4725036" cy="40859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“</a:t>
                </a:r>
                <a:r>
                  <a:t>我的阿勒泰</a:t>
                </a:r>
                <a:r>
                  <a:t>”</a:t>
                </a:r>
                <a:r>
                  <a:t>话题以</a:t>
                </a:r>
                <a:r>
                  <a:t>10.9</a:t>
                </a:r>
                <a:r>
                  <a:t>亿浏览量位居首位，远超</a:t>
                </a:r>
                <a:r>
                  <a:t>“</a:t>
                </a:r>
                <a:r>
                  <a:t>阿勒泰</a:t>
                </a:r>
                <a:r>
                  <a:t>”</a:t>
                </a:r>
                <a:r>
                  <a:t>（</a:t>
                </a:r>
                <a:r>
                  <a:t>8.5</a:t>
                </a:r>
                <a:r>
                  <a:t>亿）、</a:t>
                </a:r>
                <a:r>
                  <a:t>“</a:t>
                </a:r>
                <a:r>
                  <a:t>新疆阿勒泰</a:t>
                </a:r>
                <a:r>
                  <a:t>”</a:t>
                </a:r>
                <a:r>
                  <a:t>（</a:t>
                </a:r>
                <a:r>
                  <a:t>1.9</a:t>
                </a:r>
                <a:r>
                  <a:t>亿）等基础话题，体现影视</a:t>
                </a:r>
                <a:r>
                  <a:t>IP</a:t>
                </a:r>
                <a:r>
                  <a:t>对话题热度的核心带动作用。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“</a:t>
                </a:r>
                <a:r>
                  <a:t>我的阿勒泰于适</a:t>
                </a:r>
                <a:r>
                  <a:t>”“</a:t>
                </a:r>
                <a:r>
                  <a:t>于适我的阿勒泰</a:t>
                </a:r>
                <a:r>
                  <a:t>”</a:t>
                </a:r>
                <a:r>
                  <a:t>等影视演员相关话题浏览量均超</a:t>
                </a:r>
                <a:r>
                  <a:t>4000</a:t>
                </a:r>
                <a:r>
                  <a:t>万，说明影视明星效应进一步放大了阿勒泰的话题热度。</a:t>
                </a:r>
              </a:p>
            </p:txBody>
          </p:sp>
        </p:grpSp>
        <p:sp>
          <p:nvSpPr>
            <p:cNvPr id="292" name="Icon2"/>
            <p:cNvSpPr/>
            <p:nvPr/>
          </p:nvSpPr>
          <p:spPr>
            <a:xfrm>
              <a:off x="5470148" y="5057978"/>
              <a:ext cx="179997" cy="35412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chemeClr val="accent6">
                  <a:alpha val="20000"/>
                </a:scheme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4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grpSp>
        <p:nvGrpSpPr>
          <p:cNvPr id="298" name="组合 13"/>
          <p:cNvGrpSpPr/>
          <p:nvPr/>
        </p:nvGrpSpPr>
        <p:grpSpPr>
          <a:xfrm>
            <a:off x="7628890" y="0"/>
            <a:ext cx="4569460" cy="6858000"/>
            <a:chOff x="0" y="0"/>
            <a:chExt cx="4569459" cy="6858000"/>
          </a:xfrm>
        </p:grpSpPr>
        <p:pic>
          <p:nvPicPr>
            <p:cNvPr id="295" name="图片 3" descr="图片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929" y="0"/>
              <a:ext cx="4488181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矩形 9"/>
            <p:cNvSpPr/>
            <p:nvPr/>
          </p:nvSpPr>
          <p:spPr>
            <a:xfrm>
              <a:off x="0" y="198119"/>
              <a:ext cx="4563110" cy="24574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97" name="矩形 10"/>
            <p:cNvSpPr/>
            <p:nvPr/>
          </p:nvSpPr>
          <p:spPr>
            <a:xfrm>
              <a:off x="6350" y="1348739"/>
              <a:ext cx="4563110" cy="24574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f3a6d23e-f17e-4b19-9ad2-04b4a318ed61.source.3.zh-Hans.pptx"/>
          <p:cNvGrpSpPr/>
          <p:nvPr/>
        </p:nvGrpSpPr>
        <p:grpSpPr>
          <a:xfrm>
            <a:off x="885825" y="1263014"/>
            <a:ext cx="10387330" cy="4763136"/>
            <a:chOff x="0" y="0"/>
            <a:chExt cx="10387328" cy="4763134"/>
          </a:xfrm>
        </p:grpSpPr>
        <p:grpSp>
          <p:nvGrpSpPr>
            <p:cNvPr id="305" name="组合 36"/>
            <p:cNvGrpSpPr/>
            <p:nvPr/>
          </p:nvGrpSpPr>
          <p:grpSpPr>
            <a:xfrm>
              <a:off x="0" y="-1"/>
              <a:ext cx="5118162" cy="2119845"/>
              <a:chOff x="0" y="0"/>
              <a:chExt cx="5118161" cy="2119843"/>
            </a:xfrm>
          </p:grpSpPr>
          <p:grpSp>
            <p:nvGrpSpPr>
              <p:cNvPr id="302" name="Number1"/>
              <p:cNvGrpSpPr/>
              <p:nvPr/>
            </p:nvGrpSpPr>
            <p:grpSpPr>
              <a:xfrm>
                <a:off x="0" y="0"/>
                <a:ext cx="484258" cy="549814"/>
                <a:chOff x="0" y="0"/>
                <a:chExt cx="484257" cy="549813"/>
              </a:xfrm>
            </p:grpSpPr>
            <p:sp>
              <p:nvSpPr>
                <p:cNvPr id="300" name="椭圆形"/>
                <p:cNvSpPr/>
                <p:nvPr/>
              </p:nvSpPr>
              <p:spPr>
                <a:xfrm flipH="1">
                  <a:off x="0" y="0"/>
                  <a:ext cx="484258" cy="549814"/>
                </a:xfrm>
                <a:prstGeom prst="ellipse">
                  <a:avLst/>
                </a:prstGeom>
                <a:solidFill>
                  <a:srgbClr val="FFFFFF"/>
                </a:solidFill>
                <a:ln w="6350" cap="flat">
                  <a:solidFill>
                    <a:srgbClr val="0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 sz="1200">
                      <a:solidFill>
                        <a:schemeClr val="accent1"/>
                      </a:solidFill>
                    </a:defRPr>
                  </a:pPr>
                </a:p>
              </p:txBody>
            </p:sp>
            <p:sp>
              <p:nvSpPr>
                <p:cNvPr id="301" name="1"/>
                <p:cNvSpPr txBox="1"/>
                <p:nvPr/>
              </p:nvSpPr>
              <p:spPr>
                <a:xfrm>
                  <a:off x="147680" y="83693"/>
                  <a:ext cx="188898" cy="3824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b="1" sz="12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303" name="Bullet1"/>
              <p:cNvSpPr txBox="1"/>
              <p:nvPr/>
            </p:nvSpPr>
            <p:spPr>
              <a:xfrm>
                <a:off x="556009" y="0"/>
                <a:ext cx="4562153" cy="549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/>
              <a:p>
                <a:pPr defTabSz="913764">
                  <a:lnSpc>
                    <a:spcPct val="120000"/>
                  </a:lnSpc>
                  <a:defRPr b="1" sz="2000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的文旅赋能效应体现</a:t>
                </a:r>
              </a:p>
            </p:txBody>
          </p:sp>
          <p:sp>
            <p:nvSpPr>
              <p:cNvPr id="304" name="Text1"/>
              <p:cNvSpPr txBox="1"/>
              <p:nvPr/>
            </p:nvSpPr>
            <p:spPr>
              <a:xfrm>
                <a:off x="556009" y="549814"/>
                <a:ext cx="4562153" cy="157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携程用户点评数据显示，影视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播出后喀纳斯景区的游客评记量大幅增长，说明社交媒体的热度成功转化为实际旅游消费行为，推动阿勒泰旅游市场的客流增长。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。</a:t>
                </a:r>
              </a:p>
            </p:txBody>
          </p:sp>
        </p:grpSp>
        <p:grpSp>
          <p:nvGrpSpPr>
            <p:cNvPr id="311" name="组合 37"/>
            <p:cNvGrpSpPr/>
            <p:nvPr/>
          </p:nvGrpSpPr>
          <p:grpSpPr>
            <a:xfrm>
              <a:off x="0" y="2643291"/>
              <a:ext cx="5118162" cy="2119844"/>
              <a:chOff x="0" y="0"/>
              <a:chExt cx="5118161" cy="2119843"/>
            </a:xfrm>
          </p:grpSpPr>
          <p:grpSp>
            <p:nvGrpSpPr>
              <p:cNvPr id="308" name="Number2"/>
              <p:cNvGrpSpPr/>
              <p:nvPr/>
            </p:nvGrpSpPr>
            <p:grpSpPr>
              <a:xfrm>
                <a:off x="0" y="0"/>
                <a:ext cx="484258" cy="549814"/>
                <a:chOff x="0" y="0"/>
                <a:chExt cx="484257" cy="549813"/>
              </a:xfrm>
            </p:grpSpPr>
            <p:sp>
              <p:nvSpPr>
                <p:cNvPr id="306" name="椭圆形"/>
                <p:cNvSpPr/>
                <p:nvPr/>
              </p:nvSpPr>
              <p:spPr>
                <a:xfrm flipH="1">
                  <a:off x="0" y="0"/>
                  <a:ext cx="484258" cy="549814"/>
                </a:xfrm>
                <a:prstGeom prst="ellipse">
                  <a:avLst/>
                </a:prstGeom>
                <a:solidFill>
                  <a:srgbClr val="FFFFFF"/>
                </a:solidFill>
                <a:ln w="6350" cap="flat">
                  <a:solidFill>
                    <a:srgbClr val="0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 sz="1200">
                      <a:solidFill>
                        <a:schemeClr val="accent1"/>
                      </a:solidFill>
                    </a:defRPr>
                  </a:pPr>
                </a:p>
              </p:txBody>
            </p:sp>
            <p:sp>
              <p:nvSpPr>
                <p:cNvPr id="307" name="2"/>
                <p:cNvSpPr txBox="1"/>
                <p:nvPr/>
              </p:nvSpPr>
              <p:spPr>
                <a:xfrm>
                  <a:off x="147680" y="83693"/>
                  <a:ext cx="188898" cy="3824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b="1" sz="12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  <p:sp>
            <p:nvSpPr>
              <p:cNvPr id="309" name="Bullet2"/>
              <p:cNvSpPr txBox="1"/>
              <p:nvPr/>
            </p:nvSpPr>
            <p:spPr>
              <a:xfrm>
                <a:off x="556009" y="0"/>
                <a:ext cx="4562153" cy="549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/>
              <a:p>
                <a:pPr defTabSz="913764">
                  <a:lnSpc>
                    <a:spcPct val="120000"/>
                  </a:lnSpc>
                  <a:defRPr b="1" sz="2000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赋能文旅的局限性</a:t>
                </a:r>
              </a:p>
            </p:txBody>
          </p:sp>
          <p:sp>
            <p:nvSpPr>
              <p:cNvPr id="310" name="Text2"/>
              <p:cNvSpPr txBox="1"/>
              <p:nvPr/>
            </p:nvSpPr>
            <p:spPr>
              <a:xfrm>
                <a:off x="556009" y="549814"/>
                <a:ext cx="4562153" cy="157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负面评记中关于</a:t>
                </a:r>
                <a:r>
                  <a:t>“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物价</a:t>
                </a:r>
                <a:r>
                  <a:t>”“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交通</a:t>
                </a:r>
                <a:r>
                  <a:t>”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的吐槽，反映阿勒泰在承接影视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带来的旅游客流时，基础设施与服务能力仍存在不足，需进一步完善，承接流量热度转化为长期发展力。</a:t>
                </a:r>
              </a:p>
            </p:txBody>
          </p:sp>
        </p:grpSp>
        <p:grpSp>
          <p:nvGrpSpPr>
            <p:cNvPr id="317" name="组合 38"/>
            <p:cNvGrpSpPr/>
            <p:nvPr/>
          </p:nvGrpSpPr>
          <p:grpSpPr>
            <a:xfrm>
              <a:off x="5269166" y="1294388"/>
              <a:ext cx="5118163" cy="3468747"/>
              <a:chOff x="0" y="0"/>
              <a:chExt cx="5118161" cy="3468746"/>
            </a:xfrm>
          </p:grpSpPr>
          <p:grpSp>
            <p:nvGrpSpPr>
              <p:cNvPr id="314" name="Number3"/>
              <p:cNvGrpSpPr/>
              <p:nvPr/>
            </p:nvGrpSpPr>
            <p:grpSpPr>
              <a:xfrm>
                <a:off x="0" y="0"/>
                <a:ext cx="484258" cy="549814"/>
                <a:chOff x="0" y="0"/>
                <a:chExt cx="484257" cy="549813"/>
              </a:xfrm>
            </p:grpSpPr>
            <p:sp>
              <p:nvSpPr>
                <p:cNvPr id="312" name="椭圆形"/>
                <p:cNvSpPr/>
                <p:nvPr/>
              </p:nvSpPr>
              <p:spPr>
                <a:xfrm flipH="1">
                  <a:off x="0" y="0"/>
                  <a:ext cx="484258" cy="549814"/>
                </a:xfrm>
                <a:prstGeom prst="ellipse">
                  <a:avLst/>
                </a:prstGeom>
                <a:solidFill>
                  <a:srgbClr val="FFFFFF"/>
                </a:solidFill>
                <a:ln w="6350" cap="flat">
                  <a:solidFill>
                    <a:srgbClr val="0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 sz="1200">
                      <a:solidFill>
                        <a:schemeClr val="accent1"/>
                      </a:solidFill>
                    </a:defRPr>
                  </a:pPr>
                </a:p>
              </p:txBody>
            </p:sp>
            <p:sp>
              <p:nvSpPr>
                <p:cNvPr id="313" name="3"/>
                <p:cNvSpPr txBox="1"/>
                <p:nvPr/>
              </p:nvSpPr>
              <p:spPr>
                <a:xfrm>
                  <a:off x="147680" y="83693"/>
                  <a:ext cx="188898" cy="3824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b="1" sz="12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3</a:t>
                  </a:r>
                </a:p>
              </p:txBody>
            </p:sp>
          </p:grpSp>
          <p:sp>
            <p:nvSpPr>
              <p:cNvPr id="315" name="Bullet3"/>
              <p:cNvSpPr txBox="1"/>
              <p:nvPr/>
            </p:nvSpPr>
            <p:spPr>
              <a:xfrm>
                <a:off x="556009" y="0"/>
                <a:ext cx="4562153" cy="549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>
                <a:lvl1pPr defTabSz="913764">
                  <a:lnSpc>
                    <a:spcPct val="120000"/>
                  </a:lnSpc>
                  <a:defRPr b="1"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实验局限性</a:t>
                </a:r>
              </a:p>
            </p:txBody>
          </p:sp>
          <p:sp>
            <p:nvSpPr>
              <p:cNvPr id="316" name="Text3"/>
              <p:cNvSpPr txBox="1"/>
              <p:nvPr/>
            </p:nvSpPr>
            <p:spPr>
              <a:xfrm>
                <a:off x="556009" y="549814"/>
                <a:ext cx="4562153" cy="2918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数据采集范围有限，未纳入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抖音、微博等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社交媒体数据，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可能无法全面反映阿勒泰的旅游热度全貌。</a:t>
                </a:r>
              </a:p>
            </p:txBody>
          </p:sp>
        </p:grpSp>
      </p:grpSp>
      <p:sp>
        <p:nvSpPr>
          <p:cNvPr id="319" name="标题 1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实验分析与讨论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标题 1"/>
          <p:cNvSpPr txBox="1"/>
          <p:nvPr>
            <p:ph type="title"/>
          </p:nvPr>
        </p:nvSpPr>
        <p:spPr>
          <a:xfrm rot="360000">
            <a:off x="2261870" y="1895474"/>
            <a:ext cx="8413116" cy="1822451"/>
          </a:xfrm>
          <a:prstGeom prst="rect">
            <a:avLst/>
          </a:prstGeom>
        </p:spPr>
        <p:txBody>
          <a:bodyPr/>
          <a:lstStyle/>
          <a:p>
            <a:pPr>
              <a:defRPr sz="32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pPr>
            <a:r>
              <a:t>   </a:t>
            </a:r>
            <a:r>
              <a:rPr sz="4300"/>
              <a:t>《我的阿勒泰》小红书评论分析</a:t>
            </a:r>
            <a:br>
              <a:rPr sz="4300"/>
            </a:br>
            <a:r>
              <a:t>           </a:t>
            </a:r>
            <a:r>
              <a:rPr b="0" sz="1600"/>
              <a:t>剖析用户对剧集及旅游的讨论与情感分析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组合 27"/>
          <p:cNvGrpSpPr/>
          <p:nvPr/>
        </p:nvGrpSpPr>
        <p:grpSpPr>
          <a:xfrm>
            <a:off x="5485765" y="403224"/>
            <a:ext cx="6299835" cy="3081022"/>
            <a:chOff x="0" y="0"/>
            <a:chExt cx="6299834" cy="3081020"/>
          </a:xfrm>
        </p:grpSpPr>
        <p:pic>
          <p:nvPicPr>
            <p:cNvPr id="323" name="图片 28" descr="图片 2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299833" cy="3081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矩形 29"/>
            <p:cNvSpPr/>
            <p:nvPr/>
          </p:nvSpPr>
          <p:spPr>
            <a:xfrm>
              <a:off x="1" y="-1"/>
              <a:ext cx="6299834" cy="308102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pic>
        <p:nvPicPr>
          <p:cNvPr id="326" name="图片 30" descr="图片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195" y="3999229"/>
            <a:ext cx="4760596" cy="24631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0" name="组合 40"/>
          <p:cNvGrpSpPr/>
          <p:nvPr/>
        </p:nvGrpSpPr>
        <p:grpSpPr>
          <a:xfrm>
            <a:off x="-1" y="403224"/>
            <a:ext cx="5050792" cy="3081657"/>
            <a:chOff x="0" y="0"/>
            <a:chExt cx="5050790" cy="3081655"/>
          </a:xfrm>
        </p:grpSpPr>
        <p:sp>
          <p:nvSpPr>
            <p:cNvPr id="327" name="矩形 37"/>
            <p:cNvSpPr/>
            <p:nvPr/>
          </p:nvSpPr>
          <p:spPr>
            <a:xfrm>
              <a:off x="-1" y="-1"/>
              <a:ext cx="5050792" cy="3081657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28" name="文本框 38"/>
            <p:cNvSpPr txBox="1"/>
            <p:nvPr/>
          </p:nvSpPr>
          <p:spPr>
            <a:xfrm>
              <a:off x="365514" y="1212937"/>
              <a:ext cx="4311041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使用八爪鱼采集器采集小红书评论</a:t>
              </a:r>
              <a:r>
                <a:t>1000</a:t>
              </a:r>
              <a:r>
                <a:t>条左右</a:t>
              </a:r>
              <a:r>
                <a:t>，</a:t>
              </a:r>
              <a:r>
                <a:t>使用</a:t>
              </a:r>
              <a:r>
                <a:t>python</a:t>
              </a:r>
              <a:r>
                <a:t>对数据进行清洗</a:t>
              </a:r>
              <a:r>
                <a:t>，</a:t>
              </a:r>
              <a:r>
                <a:t>去除空白行后后剩余</a:t>
              </a:r>
              <a:r>
                <a:t>914</a:t>
              </a:r>
              <a:r>
                <a:t>条评论</a:t>
              </a:r>
              <a:r>
                <a:t>。</a:t>
              </a:r>
            </a:p>
          </p:txBody>
        </p:sp>
        <p:sp>
          <p:nvSpPr>
            <p:cNvPr id="329" name="TextBox 14"/>
            <p:cNvSpPr txBox="1"/>
            <p:nvPr/>
          </p:nvSpPr>
          <p:spPr>
            <a:xfrm>
              <a:off x="332982" y="185547"/>
              <a:ext cx="3650153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数据采集与清洗</a:t>
              </a:r>
            </a:p>
          </p:txBody>
        </p:sp>
      </p:grpSp>
      <p:pic>
        <p:nvPicPr>
          <p:cNvPr id="331" name="图片 45" descr="图片 4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5158" y="3999514"/>
            <a:ext cx="6300417" cy="2463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3"/>
      <p:bldP build="whole" bldLvl="1" animBg="1" rev="0" advAuto="0" spid="331" grpId="4"/>
      <p:bldP build="whole" bldLvl="1" animBg="1" rev="0" advAuto="0" spid="325" grpId="2"/>
      <p:bldP build="whole" bldLvl="1" animBg="1" rev="0" advAuto="0" spid="3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组合 2"/>
          <p:cNvGrpSpPr/>
          <p:nvPr/>
        </p:nvGrpSpPr>
        <p:grpSpPr>
          <a:xfrm>
            <a:off x="-1" y="2223134"/>
            <a:ext cx="8674876" cy="4634808"/>
            <a:chOff x="0" y="0"/>
            <a:chExt cx="8674874" cy="4634806"/>
          </a:xfrm>
        </p:grpSpPr>
        <p:pic>
          <p:nvPicPr>
            <p:cNvPr id="333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674875" cy="4624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矩形 4"/>
            <p:cNvSpPr/>
            <p:nvPr/>
          </p:nvSpPr>
          <p:spPr>
            <a:xfrm>
              <a:off x="-1" y="-1"/>
              <a:ext cx="8674876" cy="4634808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pic>
        <p:nvPicPr>
          <p:cNvPr id="336" name="图片 16" descr="图片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18681" y="2676751"/>
            <a:ext cx="3173319" cy="1907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图片 17" descr="图片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18679" y="356460"/>
            <a:ext cx="3173320" cy="199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图片 18" descr="图片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8681" y="4912576"/>
            <a:ext cx="3173319" cy="19454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组合 1"/>
          <p:cNvGrpSpPr/>
          <p:nvPr/>
        </p:nvGrpSpPr>
        <p:grpSpPr>
          <a:xfrm>
            <a:off x="0" y="-1"/>
            <a:ext cx="9019890" cy="2182497"/>
            <a:chOff x="0" y="0"/>
            <a:chExt cx="9019888" cy="2182495"/>
          </a:xfrm>
        </p:grpSpPr>
        <p:sp>
          <p:nvSpPr>
            <p:cNvPr id="339" name="矩形 7"/>
            <p:cNvSpPr/>
            <p:nvPr/>
          </p:nvSpPr>
          <p:spPr>
            <a:xfrm>
              <a:off x="0" y="-1"/>
              <a:ext cx="3449955" cy="1108710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40" name="文本框 8"/>
            <p:cNvSpPr txBox="1"/>
            <p:nvPr/>
          </p:nvSpPr>
          <p:spPr>
            <a:xfrm>
              <a:off x="4367840" y="442288"/>
              <a:ext cx="4652050" cy="1488441"/>
            </a:xfrm>
            <a:prstGeom prst="rect">
              <a:avLst/>
            </a:prstGeom>
            <a:solidFill>
              <a:srgbClr val="577E3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核心作用：展示情感分类的占比分布。</a:t>
              </a:r>
            </a:p>
            <a:p>
              <a:pPr>
                <a:lnSpc>
                  <a:spcPct val="150000"/>
                </a:lnSpc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数据解读：绿色占比</a:t>
              </a:r>
              <a:r>
                <a:t>57.8%</a:t>
              </a:r>
              <a:r>
                <a:t>（积极评论）、红色占</a:t>
              </a:r>
              <a:r>
                <a:t>25.7%</a:t>
              </a:r>
              <a:r>
                <a:t>（消极评论）、黄色占</a:t>
              </a:r>
              <a:r>
                <a:t>16.5%</a:t>
              </a:r>
              <a:r>
                <a:t>（中性评论），能直观看出积极评论在整体中占主导地位。</a:t>
              </a:r>
            </a:p>
          </p:txBody>
        </p:sp>
        <p:sp>
          <p:nvSpPr>
            <p:cNvPr id="341" name="TextBox 14"/>
            <p:cNvSpPr txBox="1"/>
            <p:nvPr/>
          </p:nvSpPr>
          <p:spPr>
            <a:xfrm>
              <a:off x="513080" y="160655"/>
              <a:ext cx="2498725" cy="202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pPr>
              <a:r>
                <a:t> </a:t>
              </a:r>
              <a:r>
                <a:t>情感分析</a:t>
              </a:r>
            </a:p>
            <a:p>
              <a:pPr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pPr>
            </a:p>
          </p:txBody>
        </p:sp>
      </p:grpSp>
      <p:grpSp>
        <p:nvGrpSpPr>
          <p:cNvPr id="345" name="文本框 5"/>
          <p:cNvGrpSpPr/>
          <p:nvPr/>
        </p:nvGrpSpPr>
        <p:grpSpPr>
          <a:xfrm>
            <a:off x="4367529" y="2863849"/>
            <a:ext cx="4652646" cy="1361441"/>
            <a:chOff x="0" y="0"/>
            <a:chExt cx="4652645" cy="1361439"/>
          </a:xfrm>
        </p:grpSpPr>
        <p:sp>
          <p:nvSpPr>
            <p:cNvPr id="343" name="矩形"/>
            <p:cNvSpPr/>
            <p:nvPr/>
          </p:nvSpPr>
          <p:spPr>
            <a:xfrm>
              <a:off x="0" y="0"/>
              <a:ext cx="4652646" cy="1243331"/>
            </a:xfrm>
            <a:prstGeom prst="rect">
              <a:avLst/>
            </a:prstGeom>
            <a:solidFill>
              <a:srgbClr val="577E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44" name="核心作用：分析情感得分与互动数（或其他指标）的相关…"/>
            <p:cNvSpPr txBox="1"/>
            <p:nvPr/>
          </p:nvSpPr>
          <p:spPr>
            <a:xfrm>
              <a:off x="45719" y="0"/>
              <a:ext cx="4561207" cy="136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核心作用：分析情感得分与互动数（或其他指标）的相关</a:t>
              </a:r>
            </a:p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性（横轴为情感得分，纵轴为互动数</a:t>
              </a:r>
              <a:r>
                <a:t>/</a:t>
              </a:r>
              <a:r>
                <a:t>播放量等）。</a:t>
              </a:r>
            </a:p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数据解读：可观察不同情感得分的评论对应的互动表现，比如高情感得分的评论是否伴随更高的互动数，体现用户对积极内容的参与度。</a:t>
              </a:r>
            </a:p>
          </p:txBody>
        </p:sp>
      </p:grpSp>
      <p:grpSp>
        <p:nvGrpSpPr>
          <p:cNvPr id="348" name="文本框 6"/>
          <p:cNvGrpSpPr/>
          <p:nvPr/>
        </p:nvGrpSpPr>
        <p:grpSpPr>
          <a:xfrm>
            <a:off x="4366895" y="5144134"/>
            <a:ext cx="4652646" cy="1577341"/>
            <a:chOff x="0" y="0"/>
            <a:chExt cx="4652645" cy="1577339"/>
          </a:xfrm>
        </p:grpSpPr>
        <p:sp>
          <p:nvSpPr>
            <p:cNvPr id="346" name="矩形"/>
            <p:cNvSpPr/>
            <p:nvPr/>
          </p:nvSpPr>
          <p:spPr>
            <a:xfrm>
              <a:off x="0" y="0"/>
              <a:ext cx="4652646" cy="1280795"/>
            </a:xfrm>
            <a:prstGeom prst="rect">
              <a:avLst/>
            </a:prstGeom>
            <a:solidFill>
              <a:srgbClr val="577E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47" name="核心作用：展示情感得分的分布趋势（横轴为情感得分0-1，纵轴为对应得分的评论数量）。…"/>
            <p:cNvSpPr txBox="1"/>
            <p:nvPr/>
          </p:nvSpPr>
          <p:spPr>
            <a:xfrm>
              <a:off x="45719" y="0"/>
              <a:ext cx="4561207" cy="15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核心作用：展示情感得分的分布趋势（横轴为情感得分</a:t>
              </a:r>
              <a:r>
                <a:t>0-1</a:t>
              </a:r>
              <a:r>
                <a:t>，纵轴为对应得分的评论数量）。</a:t>
              </a:r>
            </a:p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数据解读：得分越接近</a:t>
              </a:r>
              <a:r>
                <a:t>1</a:t>
              </a:r>
              <a:r>
                <a:t>，柱子越高，说明高积极情感的评论数量随得分升高而增多，进一步验证积极评论的主导性。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3"/>
      <p:bldP build="whole" bldLvl="1" animBg="1" rev="0" advAuto="0" spid="335" grpId="2"/>
      <p:bldP build="whole" bldLvl="1" animBg="1" rev="0" advAuto="0" spid="342" grpId="1"/>
      <p:bldP build="whole" bldLvl="1" animBg="1" rev="0" advAuto="0" spid="337" grpId="4"/>
      <p:bldP build="whole" bldLvl="1" animBg="1" rev="0" advAuto="0" spid="338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组合 41"/>
          <p:cNvGrpSpPr/>
          <p:nvPr/>
        </p:nvGrpSpPr>
        <p:grpSpPr>
          <a:xfrm>
            <a:off x="539750" y="1877695"/>
            <a:ext cx="6010275" cy="4740910"/>
            <a:chOff x="0" y="0"/>
            <a:chExt cx="6010275" cy="4740909"/>
          </a:xfrm>
        </p:grpSpPr>
        <p:pic>
          <p:nvPicPr>
            <p:cNvPr id="350" name="图片 33" descr="图片 3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774"/>
              <a:ext cx="6010275" cy="4735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1" name="矩形 34"/>
            <p:cNvSpPr/>
            <p:nvPr/>
          </p:nvSpPr>
          <p:spPr>
            <a:xfrm>
              <a:off x="0" y="0"/>
              <a:ext cx="6010275" cy="4740910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pic>
        <p:nvPicPr>
          <p:cNvPr id="353" name="图片 38" descr="图片 3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0084" y="608965"/>
            <a:ext cx="4691381" cy="314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矩形 2"/>
          <p:cNvGrpSpPr/>
          <p:nvPr/>
        </p:nvGrpSpPr>
        <p:grpSpPr>
          <a:xfrm>
            <a:off x="0" y="-1"/>
            <a:ext cx="3449955" cy="1108712"/>
            <a:chOff x="0" y="0"/>
            <a:chExt cx="3449954" cy="1108710"/>
          </a:xfrm>
        </p:grpSpPr>
        <p:sp>
          <p:nvSpPr>
            <p:cNvPr id="354" name="矩形"/>
            <p:cNvSpPr/>
            <p:nvPr/>
          </p:nvSpPr>
          <p:spPr>
            <a:xfrm>
              <a:off x="0" y="-1"/>
              <a:ext cx="3449955" cy="1108712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pPr>
            </a:p>
          </p:txBody>
        </p:sp>
        <p:sp>
          <p:nvSpPr>
            <p:cNvPr id="355" name="情感分析"/>
            <p:cNvSpPr txBox="1"/>
            <p:nvPr/>
          </p:nvSpPr>
          <p:spPr>
            <a:xfrm>
              <a:off x="45720" y="153034"/>
              <a:ext cx="3358515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情感分析</a:t>
              </a:r>
            </a:p>
          </p:txBody>
        </p:sp>
      </p:grpSp>
      <p:sp>
        <p:nvSpPr>
          <p:cNvPr id="357" name="文本框 3"/>
          <p:cNvSpPr txBox="1"/>
          <p:nvPr/>
        </p:nvSpPr>
        <p:spPr>
          <a:xfrm>
            <a:off x="7403465" y="4097020"/>
            <a:ext cx="4064001" cy="1361441"/>
          </a:xfrm>
          <a:prstGeom prst="rect">
            <a:avLst/>
          </a:prstGeom>
          <a:solidFill>
            <a:srgbClr val="577E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核心作用：统计不同情感分类的评论数量（纵轴为数量，横轴为积极</a:t>
            </a:r>
            <a:r>
              <a:t>/</a:t>
            </a:r>
            <a:r>
              <a:t>消极</a:t>
            </a:r>
            <a:r>
              <a:t>/</a:t>
            </a:r>
            <a:r>
              <a:t>中性）。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数据解读：黄色（中性）</a:t>
            </a:r>
            <a:r>
              <a:t>554</a:t>
            </a:r>
            <a:r>
              <a:t>条、红色（消极）</a:t>
            </a:r>
            <a:r>
              <a:t>278</a:t>
            </a:r>
            <a:r>
              <a:t>条、绿色（积极）</a:t>
            </a:r>
            <a:r>
              <a:t>518</a:t>
            </a:r>
            <a:r>
              <a:t>条，量化呈现各情感类别的绝对数量，补充饼图的占比视角。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whole" bldLvl="1" animBg="1" rev="0" advAuto="0" spid="35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组合 4"/>
          <p:cNvGrpSpPr/>
          <p:nvPr/>
        </p:nvGrpSpPr>
        <p:grpSpPr>
          <a:xfrm>
            <a:off x="3827927" y="959224"/>
            <a:ext cx="8364075" cy="5033746"/>
            <a:chOff x="0" y="0"/>
            <a:chExt cx="8364073" cy="5033745"/>
          </a:xfrm>
        </p:grpSpPr>
        <p:pic>
          <p:nvPicPr>
            <p:cNvPr id="359" name="图片 5" descr="图片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64074" cy="5033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矩形 6"/>
            <p:cNvSpPr/>
            <p:nvPr/>
          </p:nvSpPr>
          <p:spPr>
            <a:xfrm>
              <a:off x="-1" y="0"/>
              <a:ext cx="8364074" cy="5011600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grpSp>
        <p:nvGrpSpPr>
          <p:cNvPr id="366" name="组合 1"/>
          <p:cNvGrpSpPr/>
          <p:nvPr/>
        </p:nvGrpSpPr>
        <p:grpSpPr>
          <a:xfrm>
            <a:off x="116204" y="1357389"/>
            <a:ext cx="3721101" cy="3995662"/>
            <a:chOff x="0" y="0"/>
            <a:chExt cx="3721100" cy="3995660"/>
          </a:xfrm>
        </p:grpSpPr>
        <p:grpSp>
          <p:nvGrpSpPr>
            <p:cNvPr id="364" name="文本框 14"/>
            <p:cNvGrpSpPr/>
            <p:nvPr/>
          </p:nvGrpSpPr>
          <p:grpSpPr>
            <a:xfrm>
              <a:off x="0" y="522845"/>
              <a:ext cx="3721100" cy="3472816"/>
              <a:chOff x="0" y="0"/>
              <a:chExt cx="3721100" cy="3472815"/>
            </a:xfrm>
          </p:grpSpPr>
          <p:sp>
            <p:nvSpPr>
              <p:cNvPr id="362" name="矩形"/>
              <p:cNvSpPr/>
              <p:nvPr/>
            </p:nvSpPr>
            <p:spPr>
              <a:xfrm>
                <a:off x="0" y="-1"/>
                <a:ext cx="3721100" cy="3472817"/>
              </a:xfrm>
              <a:prstGeom prst="rect">
                <a:avLst/>
              </a:prstGeom>
              <a:solidFill>
                <a:srgbClr val="577E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sp>
            <p:nvSpPr>
              <p:cNvPr id="363" name="1. 传播周期集中：核心热度仅集中在2024年4–10月，其中8月为爆发核心，符合影视内容“上线-热播-收官”的典型传播节奏。…"/>
              <p:cNvSpPr txBox="1"/>
              <p:nvPr/>
            </p:nvSpPr>
            <p:spPr>
              <a:xfrm>
                <a:off x="45719" y="-1"/>
                <a:ext cx="3629662" cy="339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 </a:t>
                </a:r>
                <a:r>
                  <a:rPr>
                    <a:solidFill>
                      <a:srgbClr val="000000"/>
                    </a:solidFill>
                  </a:rPr>
                  <a:t>1. </a:t>
                </a:r>
                <a:r>
                  <a:rPr>
                    <a:solidFill>
                      <a:srgbClr val="000000"/>
                    </a:solidFill>
                  </a:rPr>
                  <a:t>传播周期集中：核心热度仅集中在</a:t>
                </a:r>
                <a:r>
                  <a:rPr>
                    <a:solidFill>
                      <a:srgbClr val="000000"/>
                    </a:solidFill>
                  </a:rPr>
                  <a:t>2024</a:t>
                </a:r>
                <a:r>
                  <a:rPr>
                    <a:solidFill>
                      <a:srgbClr val="000000"/>
                    </a:solidFill>
                  </a:rPr>
                  <a:t>年</a:t>
                </a:r>
                <a:r>
                  <a:rPr>
                    <a:solidFill>
                      <a:srgbClr val="000000"/>
                    </a:solidFill>
                  </a:rPr>
                  <a:t>4–10</a:t>
                </a:r>
                <a:r>
                  <a:rPr>
                    <a:solidFill>
                      <a:srgbClr val="000000"/>
                    </a:solidFill>
                  </a:rPr>
                  <a:t>月，其中</a:t>
                </a:r>
                <a:r>
                  <a:rPr>
                    <a:solidFill>
                      <a:srgbClr val="000000"/>
                    </a:solidFill>
                  </a:rPr>
                  <a:t>8</a:t>
                </a:r>
                <a:r>
                  <a:rPr>
                    <a:solidFill>
                      <a:srgbClr val="000000"/>
                    </a:solidFill>
                  </a:rPr>
                  <a:t>月为爆发核心，符合影视内容</a:t>
                </a:r>
                <a:r>
                  <a:rPr>
                    <a:solidFill>
                      <a:srgbClr val="000000"/>
                    </a:solidFill>
                  </a:rPr>
                  <a:t>“</a:t>
                </a:r>
                <a:r>
                  <a:rPr>
                    <a:solidFill>
                      <a:srgbClr val="000000"/>
                    </a:solidFill>
                  </a:rPr>
                  <a:t>上线</a:t>
                </a:r>
                <a:r>
                  <a:rPr>
                    <a:solidFill>
                      <a:srgbClr val="000000"/>
                    </a:solidFill>
                  </a:rPr>
                  <a:t>-</a:t>
                </a:r>
                <a:r>
                  <a:rPr>
                    <a:solidFill>
                      <a:srgbClr val="000000"/>
                    </a:solidFill>
                  </a:rPr>
                  <a:t>热播</a:t>
                </a:r>
                <a:r>
                  <a:rPr>
                    <a:solidFill>
                      <a:srgbClr val="000000"/>
                    </a:solidFill>
                  </a:rPr>
                  <a:t>-</a:t>
                </a:r>
                <a:r>
                  <a:rPr>
                    <a:solidFill>
                      <a:srgbClr val="000000"/>
                    </a:solidFill>
                  </a:rPr>
                  <a:t>收官</a:t>
                </a:r>
                <a:r>
                  <a:rPr>
                    <a:solidFill>
                      <a:srgbClr val="000000"/>
                    </a:solidFill>
                  </a:rPr>
                  <a:t>”</a:t>
                </a:r>
                <a:r>
                  <a:rPr>
                    <a:solidFill>
                      <a:srgbClr val="000000"/>
                    </a:solidFill>
                  </a:rPr>
                  <a:t>的典型传播节奏。</a:t>
                </a:r>
              </a:p>
              <a:p>
                <a:pPr>
                  <a:lnSpc>
                    <a:spcPct val="150000"/>
                  </a:lnSpc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2. </a:t>
                </a:r>
                <a:r>
                  <a:t>前期铺垫薄弱：</a:t>
                </a:r>
                <a:r>
                  <a:t>2023</a:t>
                </a:r>
                <a:r>
                  <a:t>年</a:t>
                </a:r>
                <a:r>
                  <a:t>8</a:t>
                </a:r>
                <a:r>
                  <a:t>月至</a:t>
                </a:r>
                <a:r>
                  <a:t>2024</a:t>
                </a:r>
                <a:r>
                  <a:t>年</a:t>
                </a:r>
                <a:r>
                  <a:t>4</a:t>
                </a:r>
                <a:r>
                  <a:t>月的超长冷启动期，说明该内容前期缺乏预热，热度爆发具有突发性。</a:t>
                </a:r>
              </a:p>
              <a:p>
                <a:pPr>
                  <a:lnSpc>
                    <a:spcPct val="150000"/>
                  </a:lnSpc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3. </a:t>
                </a:r>
                <a:r>
                  <a:t>长尾效应微弱：</a:t>
                </a:r>
                <a:r>
                  <a:t>12</a:t>
                </a:r>
                <a:r>
                  <a:t>月的小幅回升未形成规模，反映《我的阿勒泰》相关内容的持续传播力有限，用户注意力易转移。</a:t>
                </a:r>
              </a:p>
            </p:txBody>
          </p:sp>
        </p:grpSp>
        <p:sp>
          <p:nvSpPr>
            <p:cNvPr id="365" name="文本框 15"/>
            <p:cNvSpPr txBox="1"/>
            <p:nvPr/>
          </p:nvSpPr>
          <p:spPr>
            <a:xfrm>
              <a:off x="110807" y="0"/>
              <a:ext cx="2632710" cy="599440"/>
            </a:xfrm>
            <a:prstGeom prst="rect">
              <a:avLst/>
            </a:prstGeom>
            <a:solidFill>
              <a:srgbClr val="577E3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情感趋势图</a:t>
              </a:r>
            </a:p>
          </p:txBody>
        </p:sp>
      </p:grpSp>
      <p:grpSp>
        <p:nvGrpSpPr>
          <p:cNvPr id="369" name="矩形 2"/>
          <p:cNvGrpSpPr/>
          <p:nvPr/>
        </p:nvGrpSpPr>
        <p:grpSpPr>
          <a:xfrm>
            <a:off x="0" y="-1"/>
            <a:ext cx="3449955" cy="1108712"/>
            <a:chOff x="0" y="0"/>
            <a:chExt cx="3449954" cy="1108710"/>
          </a:xfrm>
        </p:grpSpPr>
        <p:sp>
          <p:nvSpPr>
            <p:cNvPr id="367" name="矩形"/>
            <p:cNvSpPr/>
            <p:nvPr/>
          </p:nvSpPr>
          <p:spPr>
            <a:xfrm>
              <a:off x="0" y="-1"/>
              <a:ext cx="3449955" cy="1108712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pPr>
            </a:p>
          </p:txBody>
        </p:sp>
        <p:sp>
          <p:nvSpPr>
            <p:cNvPr id="368" name="情感分析"/>
            <p:cNvSpPr txBox="1"/>
            <p:nvPr/>
          </p:nvSpPr>
          <p:spPr>
            <a:xfrm>
              <a:off x="45720" y="153034"/>
              <a:ext cx="3358515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情感分析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"/>
      <p:bldP build="whole" bldLvl="1" animBg="1" rev="0" advAuto="0" spid="36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704" t="0" r="704" b="0"/>
          <a:stretch>
            <a:fillRect/>
          </a:stretch>
        </p:blipFill>
        <p:spPr>
          <a:xfrm>
            <a:off x="6414134" y="1031239"/>
            <a:ext cx="5065396" cy="437959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文本框 9"/>
          <p:cNvSpPr txBox="1"/>
          <p:nvPr/>
        </p:nvSpPr>
        <p:spPr>
          <a:xfrm>
            <a:off x="142239" y="1269"/>
            <a:ext cx="5956302" cy="493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词云图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1. </a:t>
            </a:r>
            <a:r>
              <a:t>内容载体：电视剧</a:t>
            </a:r>
            <a:r>
              <a:t>+</a:t>
            </a:r>
            <a:r>
              <a:t>原著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“</a:t>
            </a:r>
            <a:r>
              <a:t>电视剧</a:t>
            </a:r>
            <a:r>
              <a:t>”“</a:t>
            </a:r>
            <a:r>
              <a:t>原著</a:t>
            </a:r>
            <a:r>
              <a:t>”</a:t>
            </a:r>
            <a:r>
              <a:t>是高频词，说明用户讨论主要围绕《我的阿勒泰》的影视化改编和文学原著展开，影视化是核心传播载体。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2. </a:t>
            </a:r>
            <a:r>
              <a:t>内容内核：生活</a:t>
            </a:r>
            <a:r>
              <a:t>+</a:t>
            </a:r>
            <a:r>
              <a:t>情感</a:t>
            </a:r>
            <a:r>
              <a:t>+</a:t>
            </a:r>
            <a:r>
              <a:t>文化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“</a:t>
            </a:r>
            <a:r>
              <a:t>生活</a:t>
            </a:r>
            <a:r>
              <a:t>”“</a:t>
            </a:r>
            <a:r>
              <a:t>治愈</a:t>
            </a:r>
            <a:r>
              <a:t>”“</a:t>
            </a:r>
            <a:r>
              <a:t>情感</a:t>
            </a:r>
            <a:r>
              <a:t>”“</a:t>
            </a:r>
            <a:r>
              <a:t>新疆</a:t>
            </a:r>
            <a:r>
              <a:t>”“</a:t>
            </a:r>
            <a:r>
              <a:t>哈萨克族</a:t>
            </a:r>
            <a:r>
              <a:t>”“</a:t>
            </a:r>
            <a:r>
              <a:t>民俗文化</a:t>
            </a:r>
            <a:r>
              <a:t>”</a:t>
            </a:r>
            <a:r>
              <a:t>等词，体现出用户关注内容中对新疆地域生活、民族文化的展现，以及内容传递的治愈系情感内核。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3. </a:t>
            </a:r>
            <a:r>
              <a:t>人物与体验：于适</a:t>
            </a:r>
            <a:r>
              <a:t>+</a:t>
            </a:r>
            <a:r>
              <a:t>李娟</a:t>
            </a:r>
            <a:r>
              <a:t>+</a:t>
            </a:r>
            <a:r>
              <a:t>感受类词汇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“</a:t>
            </a:r>
            <a:r>
              <a:t>于适</a:t>
            </a:r>
            <a:r>
              <a:t>”“</a:t>
            </a:r>
            <a:r>
              <a:t>李娟</a:t>
            </a:r>
            <a:r>
              <a:t>”</a:t>
            </a:r>
            <a:r>
              <a:t>（原著作者）是高频人物相关词，反映演员和原著作者是用户讨论的重要切入点；</a:t>
            </a:r>
            <a:r>
              <a:t>“</a:t>
            </a:r>
            <a:r>
              <a:t>感动</a:t>
            </a:r>
            <a:r>
              <a:t>”“</a:t>
            </a:r>
            <a:r>
              <a:t>温暖</a:t>
            </a:r>
            <a:r>
              <a:t>”“</a:t>
            </a:r>
            <a:r>
              <a:t>内耗</a:t>
            </a:r>
            <a:r>
              <a:t>”“</a:t>
            </a:r>
            <a:r>
              <a:t>治愈</a:t>
            </a:r>
            <a:r>
              <a:t>”</a:t>
            </a:r>
            <a:r>
              <a:t>等感受类词汇，说明用户更关注内容带来的情感体验。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4. </a:t>
            </a:r>
            <a:r>
              <a:t>传播属性：影视衍生话题</a:t>
            </a:r>
          </a:p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“</a:t>
            </a:r>
            <a:r>
              <a:t>影视</a:t>
            </a:r>
            <a:r>
              <a:t>”“</a:t>
            </a:r>
            <a:r>
              <a:t>追剧</a:t>
            </a:r>
            <a:r>
              <a:t>”“</a:t>
            </a:r>
            <a:r>
              <a:t>神剧</a:t>
            </a:r>
            <a:r>
              <a:t>”“</a:t>
            </a:r>
            <a:r>
              <a:t>热播</a:t>
            </a:r>
            <a:r>
              <a:t>”</a:t>
            </a:r>
            <a:r>
              <a:t>等词，体现出该内容的影视爆款属性，用户围绕剧集播放、观剧体验展开大量讨论。</a:t>
            </a:r>
          </a:p>
        </p:txBody>
      </p:sp>
      <p:grpSp>
        <p:nvGrpSpPr>
          <p:cNvPr id="375" name="矩形 5"/>
          <p:cNvGrpSpPr/>
          <p:nvPr/>
        </p:nvGrpSpPr>
        <p:grpSpPr>
          <a:xfrm>
            <a:off x="0" y="-78106"/>
            <a:ext cx="3449955" cy="1108712"/>
            <a:chOff x="0" y="0"/>
            <a:chExt cx="3449954" cy="1108710"/>
          </a:xfrm>
        </p:grpSpPr>
        <p:sp>
          <p:nvSpPr>
            <p:cNvPr id="373" name="矩形"/>
            <p:cNvSpPr/>
            <p:nvPr/>
          </p:nvSpPr>
          <p:spPr>
            <a:xfrm>
              <a:off x="0" y="-1"/>
              <a:ext cx="3449955" cy="1108712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74" name="词云图"/>
            <p:cNvSpPr txBox="1"/>
            <p:nvPr/>
          </p:nvSpPr>
          <p:spPr>
            <a:xfrm>
              <a:off x="45720" y="153034"/>
              <a:ext cx="3358515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词云图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2"/>
      <p:bldP build="whole" bldLvl="1" animBg="1" rev="0" advAuto="0" spid="37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" y="0"/>
            <a:ext cx="1066522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553" y="21600"/>
                </a:lnTo>
                <a:lnTo>
                  <a:pt x="16365" y="21458"/>
                </a:lnTo>
                <a:cubicBezTo>
                  <a:pt x="15601" y="20802"/>
                  <a:pt x="15091" y="20014"/>
                  <a:pt x="14468" y="19620"/>
                </a:cubicBezTo>
                <a:cubicBezTo>
                  <a:pt x="13471" y="18990"/>
                  <a:pt x="12616" y="19170"/>
                  <a:pt x="12115" y="18600"/>
                </a:cubicBezTo>
                <a:cubicBezTo>
                  <a:pt x="11613" y="18030"/>
                  <a:pt x="11787" y="16570"/>
                  <a:pt x="11459" y="16200"/>
                </a:cubicBezTo>
                <a:cubicBezTo>
                  <a:pt x="11131" y="15830"/>
                  <a:pt x="10829" y="16890"/>
                  <a:pt x="10147" y="16380"/>
                </a:cubicBezTo>
                <a:cubicBezTo>
                  <a:pt x="9465" y="15870"/>
                  <a:pt x="7723" y="14220"/>
                  <a:pt x="7369" y="13140"/>
                </a:cubicBezTo>
                <a:cubicBezTo>
                  <a:pt x="7015" y="12060"/>
                  <a:pt x="7742" y="10770"/>
                  <a:pt x="8025" y="9900"/>
                </a:cubicBezTo>
                <a:cubicBezTo>
                  <a:pt x="8308" y="9030"/>
                  <a:pt x="8694" y="8600"/>
                  <a:pt x="9067" y="7920"/>
                </a:cubicBezTo>
                <a:cubicBezTo>
                  <a:pt x="9440" y="7240"/>
                  <a:pt x="9279" y="6400"/>
                  <a:pt x="10263" y="5820"/>
                </a:cubicBezTo>
                <a:cubicBezTo>
                  <a:pt x="11247" y="5240"/>
                  <a:pt x="13433" y="4820"/>
                  <a:pt x="14970" y="4440"/>
                </a:cubicBezTo>
                <a:cubicBezTo>
                  <a:pt x="16506" y="4060"/>
                  <a:pt x="18191" y="4500"/>
                  <a:pt x="19484" y="3540"/>
                </a:cubicBezTo>
                <a:cubicBezTo>
                  <a:pt x="20291" y="2940"/>
                  <a:pt x="20903" y="1336"/>
                  <a:pt x="21531" y="128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7" name="任意多边形: 形状 10"/>
          <p:cNvSpPr/>
          <p:nvPr/>
        </p:nvSpPr>
        <p:spPr>
          <a:xfrm>
            <a:off x="3477318" y="-609601"/>
            <a:ext cx="10184006" cy="8201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0517" fill="norm" stroke="1" extrusionOk="0">
                <a:moveTo>
                  <a:pt x="15930" y="62"/>
                </a:moveTo>
                <a:cubicBezTo>
                  <a:pt x="14736" y="367"/>
                  <a:pt x="13921" y="3277"/>
                  <a:pt x="12588" y="4069"/>
                </a:cubicBezTo>
                <a:cubicBezTo>
                  <a:pt x="11256" y="4860"/>
                  <a:pt x="9519" y="4497"/>
                  <a:pt x="7934" y="4811"/>
                </a:cubicBezTo>
                <a:cubicBezTo>
                  <a:pt x="6350" y="5124"/>
                  <a:pt x="4095" y="5470"/>
                  <a:pt x="3081" y="5948"/>
                </a:cubicBezTo>
                <a:cubicBezTo>
                  <a:pt x="2067" y="6427"/>
                  <a:pt x="2232" y="7119"/>
                  <a:pt x="1848" y="7680"/>
                </a:cubicBezTo>
                <a:cubicBezTo>
                  <a:pt x="1463" y="8240"/>
                  <a:pt x="1066" y="8595"/>
                  <a:pt x="774" y="9312"/>
                </a:cubicBezTo>
                <a:cubicBezTo>
                  <a:pt x="482" y="10029"/>
                  <a:pt x="-267" y="11093"/>
                  <a:pt x="98" y="11983"/>
                </a:cubicBezTo>
                <a:cubicBezTo>
                  <a:pt x="462" y="12874"/>
                  <a:pt x="2259" y="14234"/>
                  <a:pt x="2962" y="14654"/>
                </a:cubicBezTo>
                <a:cubicBezTo>
                  <a:pt x="3664" y="15075"/>
                  <a:pt x="3976" y="14201"/>
                  <a:pt x="4314" y="14506"/>
                </a:cubicBezTo>
                <a:cubicBezTo>
                  <a:pt x="4652" y="14811"/>
                  <a:pt x="4473" y="16015"/>
                  <a:pt x="4990" y="16485"/>
                </a:cubicBezTo>
                <a:cubicBezTo>
                  <a:pt x="5508" y="16955"/>
                  <a:pt x="6389" y="16806"/>
                  <a:pt x="7417" y="17326"/>
                </a:cubicBezTo>
                <a:cubicBezTo>
                  <a:pt x="8445" y="17845"/>
                  <a:pt x="9174" y="19197"/>
                  <a:pt x="11156" y="19601"/>
                </a:cubicBezTo>
                <a:cubicBezTo>
                  <a:pt x="13139" y="20005"/>
                  <a:pt x="17627" y="21357"/>
                  <a:pt x="19311" y="19749"/>
                </a:cubicBezTo>
                <a:cubicBezTo>
                  <a:pt x="20995" y="18142"/>
                  <a:pt x="21187" y="12874"/>
                  <a:pt x="21260" y="9955"/>
                </a:cubicBezTo>
                <a:cubicBezTo>
                  <a:pt x="21333" y="7037"/>
                  <a:pt x="20624" y="3887"/>
                  <a:pt x="19748" y="2239"/>
                </a:cubicBezTo>
                <a:cubicBezTo>
                  <a:pt x="18873" y="590"/>
                  <a:pt x="17123" y="-243"/>
                  <a:pt x="15930" y="62"/>
                </a:cubicBezTo>
                <a:close/>
              </a:path>
            </a:pathLst>
          </a:custGeom>
          <a:ln w="38100">
            <a:solidFill>
              <a:srgbClr val="FFFFFF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148" name="图片 69" descr="图片 6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"/>
            <a:ext cx="12192000" cy="2740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图片 40" descr="图片 40"/>
          <p:cNvPicPr>
            <a:picLocks noChangeAspect="1"/>
          </p:cNvPicPr>
          <p:nvPr/>
        </p:nvPicPr>
        <p:blipFill>
          <a:blip r:embed="rId4">
            <a:extLst/>
          </a:blip>
          <a:srcRect l="0" t="0" r="1" b="7"/>
          <a:stretch>
            <a:fillRect/>
          </a:stretch>
        </p:blipFill>
        <p:spPr>
          <a:xfrm rot="21205239">
            <a:off x="231584" y="603967"/>
            <a:ext cx="4329510" cy="2476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507" y="0"/>
                </a:lnTo>
                <a:lnTo>
                  <a:pt x="16440" y="76"/>
                </a:lnTo>
                <a:cubicBezTo>
                  <a:pt x="16275" y="224"/>
                  <a:pt x="16073" y="346"/>
                  <a:pt x="15870" y="429"/>
                </a:cubicBezTo>
                <a:cubicBezTo>
                  <a:pt x="15059" y="760"/>
                  <a:pt x="12256" y="389"/>
                  <a:pt x="11142" y="429"/>
                </a:cubicBezTo>
                <a:cubicBezTo>
                  <a:pt x="10027" y="469"/>
                  <a:pt x="10034" y="443"/>
                  <a:pt x="9185" y="668"/>
                </a:cubicBezTo>
                <a:cubicBezTo>
                  <a:pt x="8336" y="893"/>
                  <a:pt x="7944" y="2150"/>
                  <a:pt x="6049" y="1779"/>
                </a:cubicBezTo>
                <a:cubicBezTo>
                  <a:pt x="4865" y="1547"/>
                  <a:pt x="3183" y="881"/>
                  <a:pt x="1315" y="52"/>
                </a:cubicBezTo>
                <a:lnTo>
                  <a:pt x="1198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0" name="图片 19" descr="图片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7973" y="2877211"/>
            <a:ext cx="3697110" cy="4663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图片 51" descr="图片 5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-809873" y="4458368"/>
            <a:ext cx="2760436" cy="1133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片 70" descr="图片 70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 rot="10336884">
            <a:off x="7022595" y="5374573"/>
            <a:ext cx="5328841" cy="1816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8193"/>
                </a:lnTo>
                <a:lnTo>
                  <a:pt x="997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55" name="组合 77"/>
          <p:cNvGrpSpPr/>
          <p:nvPr/>
        </p:nvGrpSpPr>
        <p:grpSpPr>
          <a:xfrm>
            <a:off x="2476855" y="1014691"/>
            <a:ext cx="1257414" cy="1895966"/>
            <a:chOff x="0" y="0"/>
            <a:chExt cx="1257413" cy="1895964"/>
          </a:xfrm>
        </p:grpSpPr>
        <p:sp>
          <p:nvSpPr>
            <p:cNvPr id="153" name="文本框 78"/>
            <p:cNvSpPr txBox="1"/>
            <p:nvPr/>
          </p:nvSpPr>
          <p:spPr>
            <a:xfrm rot="21297144">
              <a:off x="77308" y="45012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录</a:t>
              </a:r>
            </a:p>
          </p:txBody>
        </p:sp>
        <p:sp>
          <p:nvSpPr>
            <p:cNvPr id="154" name="文本框 79"/>
            <p:cNvSpPr txBox="1"/>
            <p:nvPr/>
          </p:nvSpPr>
          <p:spPr>
            <a:xfrm rot="21297144">
              <a:off x="77308" y="45012"/>
              <a:ext cx="1102798" cy="180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录</a:t>
              </a:r>
            </a:p>
          </p:txBody>
        </p:sp>
      </p:grpSp>
      <p:grpSp>
        <p:nvGrpSpPr>
          <p:cNvPr id="158" name="组合 80"/>
          <p:cNvGrpSpPr/>
          <p:nvPr/>
        </p:nvGrpSpPr>
        <p:grpSpPr>
          <a:xfrm>
            <a:off x="1167105" y="1246704"/>
            <a:ext cx="1102799" cy="1805941"/>
            <a:chOff x="0" y="0"/>
            <a:chExt cx="1102797" cy="1805939"/>
          </a:xfrm>
        </p:grpSpPr>
        <p:sp>
          <p:nvSpPr>
            <p:cNvPr id="156" name="文本框 81"/>
            <p:cNvSpPr txBox="1"/>
            <p:nvPr/>
          </p:nvSpPr>
          <p:spPr>
            <a:xfrm>
              <a:off x="0" y="0"/>
              <a:ext cx="1102797" cy="180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88900" dir="2700000">
                <a:srgbClr val="628227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ln w="57150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目</a:t>
              </a:r>
            </a:p>
          </p:txBody>
        </p:sp>
        <p:sp>
          <p:nvSpPr>
            <p:cNvPr id="157" name="文本框 82"/>
            <p:cNvSpPr txBox="1"/>
            <p:nvPr/>
          </p:nvSpPr>
          <p:spPr>
            <a:xfrm>
              <a:off x="0" y="0"/>
              <a:ext cx="1102797" cy="180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9600">
                  <a:solidFill>
                    <a:srgbClr val="628227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目</a:t>
              </a:r>
            </a:p>
          </p:txBody>
        </p:sp>
      </p:grpSp>
      <p:grpSp>
        <p:nvGrpSpPr>
          <p:cNvPr id="161" name="椭圆 93"/>
          <p:cNvGrpSpPr/>
          <p:nvPr/>
        </p:nvGrpSpPr>
        <p:grpSpPr>
          <a:xfrm>
            <a:off x="7055619" y="2107787"/>
            <a:ext cx="696687" cy="696687"/>
            <a:chOff x="0" y="0"/>
            <a:chExt cx="696686" cy="696686"/>
          </a:xfrm>
        </p:grpSpPr>
        <p:sp>
          <p:nvSpPr>
            <p:cNvPr id="159" name="圆形"/>
            <p:cNvSpPr/>
            <p:nvPr/>
          </p:nvSpPr>
          <p:spPr>
            <a:xfrm>
              <a:off x="-1" y="-1"/>
              <a:ext cx="696688" cy="696688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pPr>
            </a:p>
          </p:txBody>
        </p:sp>
        <p:sp>
          <p:nvSpPr>
            <p:cNvPr id="160" name="1"/>
            <p:cNvSpPr txBox="1"/>
            <p:nvPr/>
          </p:nvSpPr>
          <p:spPr>
            <a:xfrm>
              <a:off x="147747" y="150222"/>
              <a:ext cx="40119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2" name="文本框 94"/>
          <p:cNvSpPr txBox="1"/>
          <p:nvPr/>
        </p:nvSpPr>
        <p:spPr>
          <a:xfrm>
            <a:off x="7218680" y="2966720"/>
            <a:ext cx="447041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lIns="45719" rIns="45719">
            <a:spAutoFit/>
          </a:bodyPr>
          <a:lstStyle>
            <a:lvl1pPr algn="just">
              <a:defRPr sz="28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社交网络媒体分析</a:t>
            </a:r>
          </a:p>
        </p:txBody>
      </p:sp>
      <p:grpSp>
        <p:nvGrpSpPr>
          <p:cNvPr id="165" name="椭圆 107"/>
          <p:cNvGrpSpPr/>
          <p:nvPr/>
        </p:nvGrpSpPr>
        <p:grpSpPr>
          <a:xfrm>
            <a:off x="8962207" y="2107787"/>
            <a:ext cx="696687" cy="696687"/>
            <a:chOff x="0" y="0"/>
            <a:chExt cx="696686" cy="696686"/>
          </a:xfrm>
        </p:grpSpPr>
        <p:sp>
          <p:nvSpPr>
            <p:cNvPr id="163" name="圆形"/>
            <p:cNvSpPr/>
            <p:nvPr/>
          </p:nvSpPr>
          <p:spPr>
            <a:xfrm>
              <a:off x="-1" y="-1"/>
              <a:ext cx="696688" cy="696688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pPr>
            </a:p>
          </p:txBody>
        </p:sp>
        <p:sp>
          <p:nvSpPr>
            <p:cNvPr id="164" name="2"/>
            <p:cNvSpPr txBox="1"/>
            <p:nvPr/>
          </p:nvSpPr>
          <p:spPr>
            <a:xfrm>
              <a:off x="147747" y="150222"/>
              <a:ext cx="40119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66" name="文本框 108"/>
          <p:cNvSpPr txBox="1"/>
          <p:nvPr/>
        </p:nvSpPr>
        <p:spPr>
          <a:xfrm>
            <a:off x="9166225" y="2966720"/>
            <a:ext cx="447041" cy="292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lIns="45719" rIns="45719">
            <a:spAutoFit/>
          </a:bodyPr>
          <a:lstStyle>
            <a:lvl1pPr algn="just">
              <a:defRPr sz="28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小红书评论分析</a:t>
            </a:r>
          </a:p>
        </p:txBody>
      </p:sp>
      <p:grpSp>
        <p:nvGrpSpPr>
          <p:cNvPr id="169" name="椭圆 111"/>
          <p:cNvGrpSpPr/>
          <p:nvPr/>
        </p:nvGrpSpPr>
        <p:grpSpPr>
          <a:xfrm>
            <a:off x="10703218" y="2107787"/>
            <a:ext cx="696687" cy="696687"/>
            <a:chOff x="0" y="0"/>
            <a:chExt cx="696686" cy="696686"/>
          </a:xfrm>
        </p:grpSpPr>
        <p:sp>
          <p:nvSpPr>
            <p:cNvPr id="167" name="圆形"/>
            <p:cNvSpPr/>
            <p:nvPr/>
          </p:nvSpPr>
          <p:spPr>
            <a:xfrm>
              <a:off x="-1" y="-1"/>
              <a:ext cx="696688" cy="696688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pPr>
            </a:p>
          </p:txBody>
        </p:sp>
        <p:sp>
          <p:nvSpPr>
            <p:cNvPr id="168" name="3"/>
            <p:cNvSpPr txBox="1"/>
            <p:nvPr/>
          </p:nvSpPr>
          <p:spPr>
            <a:xfrm>
              <a:off x="147747" y="150222"/>
              <a:ext cx="40119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70" name="文本框 112"/>
          <p:cNvSpPr txBox="1"/>
          <p:nvPr/>
        </p:nvSpPr>
        <p:spPr>
          <a:xfrm>
            <a:off x="10866579" y="2966592"/>
            <a:ext cx="447041" cy="239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lIns="45719" rIns="45719">
            <a:spAutoFit/>
          </a:bodyPr>
          <a:lstStyle>
            <a:lvl1pPr algn="just">
              <a:defRPr sz="28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新闻文本分析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Subtype="0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5"/>
      <p:bldP build="whole" bldLvl="1" animBg="1" rev="0" advAuto="0" spid="150" grpId="4"/>
      <p:bldP build="whole" bldLvl="1" animBg="1" rev="0" advAuto="0" spid="169" grpId="12"/>
      <p:bldP build="whole" bldLvl="1" animBg="1" rev="0" advAuto="0" spid="162" grpId="9"/>
      <p:bldP build="whole" bldLvl="1" animBg="1" rev="0" advAuto="0" spid="161" grpId="8"/>
      <p:bldP build="whole" bldLvl="1" animBg="1" rev="0" advAuto="0" spid="155" grpId="7"/>
      <p:bldP build="whole" bldLvl="1" animBg="1" rev="0" advAuto="0" spid="158" grpId="6"/>
      <p:bldP build="whole" bldLvl="1" animBg="1" rev="0" advAuto="0" spid="165" grpId="10"/>
      <p:bldP build="whole" bldLvl="1" animBg="1" rev="0" advAuto="0" spid="149" grpId="3"/>
      <p:bldP build="whole" bldLvl="1" animBg="1" rev="0" advAuto="0" spid="166" grpId="11"/>
      <p:bldP build="whole" bldLvl="1" animBg="1" rev="0" advAuto="0" spid="170" grpId="13"/>
      <p:bldP build="whole" bldLvl="1" animBg="1" rev="0" advAuto="0" spid="152" grpId="2"/>
      <p:bldP build="whole" bldLvl="1" animBg="1" rev="0" advAuto="0" spid="14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内容占位符 6" descr="内容占位符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8309" y="1168400"/>
            <a:ext cx="4267201" cy="5008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710" y="1098550"/>
            <a:ext cx="4213860" cy="497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文本框 32"/>
          <p:cNvGrpSpPr/>
          <p:nvPr/>
        </p:nvGrpSpPr>
        <p:grpSpPr>
          <a:xfrm>
            <a:off x="5113020" y="153034"/>
            <a:ext cx="6566535" cy="6784342"/>
            <a:chOff x="0" y="0"/>
            <a:chExt cx="6566534" cy="6784340"/>
          </a:xfrm>
        </p:grpSpPr>
        <p:sp>
          <p:nvSpPr>
            <p:cNvPr id="380" name="矩形"/>
            <p:cNvSpPr/>
            <p:nvPr/>
          </p:nvSpPr>
          <p:spPr>
            <a:xfrm>
              <a:off x="0" y="0"/>
              <a:ext cx="6566535" cy="64852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81" name="一、核心情感基调：以治愈、温暖的正向情感为主导…"/>
            <p:cNvSpPr txBox="1"/>
            <p:nvPr/>
          </p:nvSpPr>
          <p:spPr>
            <a:xfrm>
              <a:off x="45719" y="0"/>
              <a:ext cx="6475096" cy="6784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一、核心情感基调：以治愈、温暖的正向情感为主导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</a:t>
              </a:r>
              <a:r>
                <a:t>从</a:t>
              </a:r>
              <a:r>
                <a:rPr>
                  <a:solidFill>
                    <a:srgbClr val="000000"/>
                  </a:solidFill>
                </a:rPr>
                <a:t>词云里的</a:t>
              </a:r>
              <a:r>
                <a:rPr>
                  <a:solidFill>
                    <a:srgbClr val="000000"/>
                  </a:solidFill>
                </a:rPr>
                <a:t>“</a:t>
              </a:r>
              <a:r>
                <a:rPr>
                  <a:solidFill>
                    <a:srgbClr val="000000"/>
                  </a:solidFill>
                </a:rPr>
                <a:t>治愈</a:t>
              </a:r>
              <a:r>
                <a:rPr>
                  <a:solidFill>
                    <a:srgbClr val="000000"/>
                  </a:solidFill>
                </a:rPr>
                <a:t>”“</a:t>
              </a:r>
              <a:r>
                <a:rPr>
                  <a:solidFill>
                    <a:srgbClr val="000000"/>
                  </a:solidFill>
                </a:rPr>
                <a:t>温暖</a:t>
              </a:r>
              <a:r>
                <a:rPr>
                  <a:solidFill>
                    <a:srgbClr val="000000"/>
                  </a:solidFill>
                </a:rPr>
                <a:t>”“</a:t>
              </a:r>
              <a:r>
                <a:rPr>
                  <a:solidFill>
                    <a:srgbClr val="000000"/>
                  </a:solidFill>
                </a:rPr>
                <a:t>感动</a:t>
              </a:r>
              <a:r>
                <a:rPr>
                  <a:solidFill>
                    <a:srgbClr val="000000"/>
                  </a:solidFill>
                </a:rPr>
                <a:t>”“</a:t>
              </a:r>
              <a:r>
                <a:rPr>
                  <a:solidFill>
                    <a:srgbClr val="000000"/>
                  </a:solidFill>
                </a:rPr>
                <a:t>热爱</a:t>
              </a:r>
              <a:r>
                <a:rPr>
                  <a:solidFill>
                    <a:srgbClr val="000000"/>
                  </a:solidFill>
                </a:rPr>
                <a:t>”</a:t>
              </a:r>
              <a:r>
                <a:rPr>
                  <a:solidFill>
                    <a:srgbClr val="000000"/>
                  </a:solidFill>
                </a:rPr>
                <a:t>等高频情感词汇能看出，用户对《我的阿勒泰》的核心情感是</a:t>
              </a:r>
              <a:r>
                <a:rPr>
                  <a:solidFill>
                    <a:srgbClr val="FF0000"/>
                  </a:solidFill>
                </a:rPr>
                <a:t>正向且偏感性</a:t>
              </a:r>
              <a:r>
                <a:rPr>
                  <a:solidFill>
                    <a:srgbClr val="000000"/>
                  </a:solidFill>
                </a:rPr>
                <a:t>的。无论是对原著文字的共情，还是对影视剧画面、情节的感受，</a:t>
              </a:r>
              <a:r>
                <a:rPr>
                  <a:solidFill>
                    <a:srgbClr val="FF0000"/>
                  </a:solidFill>
                </a:rPr>
                <a:t>“</a:t>
              </a:r>
              <a:r>
                <a:rPr>
                  <a:solidFill>
                    <a:srgbClr val="FF0000"/>
                  </a:solidFill>
                </a:rPr>
                <a:t>治愈</a:t>
              </a:r>
              <a:r>
                <a:rPr>
                  <a:solidFill>
                    <a:srgbClr val="FF0000"/>
                  </a:solidFill>
                </a:rPr>
                <a:t>”</a:t>
              </a:r>
              <a:r>
                <a:rPr>
                  <a:solidFill>
                    <a:srgbClr val="000000"/>
                  </a:solidFill>
                </a:rPr>
                <a:t>都是最突出的情感标签，反映出内容精准击中了当代用户对舒缓情绪、逃离内耗的心理需求，这也是其能形成热度的关键情感基础。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</a:t>
              </a:r>
              <a:r>
                <a:t>二、情感共鸣的时间规律：与热度周期高度同步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</a:t>
              </a:r>
              <a:r>
                <a:t>结合时间趋势图的热度变化，用户的情感共鸣强度呈现</a:t>
              </a:r>
              <a:r>
                <a:rPr>
                  <a:solidFill>
                    <a:srgbClr val="FF0000"/>
                  </a:solidFill>
                </a:rPr>
                <a:t>“</a:t>
              </a:r>
              <a:r>
                <a:rPr>
                  <a:solidFill>
                    <a:srgbClr val="FF0000"/>
                  </a:solidFill>
                </a:rPr>
                <a:t>随热度涨而浓，随热度跌而淡</a:t>
              </a:r>
              <a:r>
                <a:rPr>
                  <a:solidFill>
                    <a:srgbClr val="FF0000"/>
                  </a:solidFill>
                </a:rPr>
                <a:t>”</a:t>
              </a:r>
              <a:r>
                <a:t>的特征：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1. 2024</a:t>
              </a:r>
              <a:r>
                <a:t>年</a:t>
              </a:r>
              <a:r>
                <a:t>4</a:t>
              </a:r>
              <a:r>
                <a:t>月前：</a:t>
              </a:r>
              <a:r>
                <a:rPr>
                  <a:solidFill>
                    <a:srgbClr val="FF0000"/>
                  </a:solidFill>
                </a:rPr>
                <a:t>热度低迷</a:t>
              </a:r>
              <a:r>
                <a:t>，用户情感表达几乎空白，仅存在少量零散的正向反馈；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2. 2024</a:t>
              </a:r>
              <a:r>
                <a:t>年</a:t>
              </a:r>
              <a:r>
                <a:t>4–8</a:t>
              </a:r>
              <a:r>
                <a:t>月：</a:t>
              </a:r>
              <a:r>
                <a:rPr>
                  <a:solidFill>
                    <a:srgbClr val="FF0000"/>
                  </a:solidFill>
                </a:rPr>
                <a:t>热度快速攀升</a:t>
              </a:r>
              <a:r>
                <a:t>，</a:t>
              </a:r>
              <a:r>
                <a:t>“</a:t>
              </a:r>
              <a:r>
                <a:t>治愈</a:t>
              </a:r>
              <a:r>
                <a:t>”“</a:t>
              </a:r>
              <a:r>
                <a:t>感动</a:t>
              </a:r>
              <a:r>
                <a:t>”</a:t>
              </a:r>
              <a:r>
                <a:t>等正向情感表达也达到峰值，核心情感的传播声量随内容热播放大；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3. 2024</a:t>
              </a:r>
              <a:r>
                <a:t>年</a:t>
              </a:r>
              <a:r>
                <a:t>8</a:t>
              </a:r>
              <a:r>
                <a:t>月后：</a:t>
              </a:r>
              <a:r>
                <a:rPr>
                  <a:solidFill>
                    <a:srgbClr val="FF0000"/>
                  </a:solidFill>
                </a:rPr>
                <a:t>热度回落，正向情感讨论减少</a:t>
              </a:r>
              <a:r>
                <a:t>，仅</a:t>
              </a:r>
              <a:r>
                <a:t>12</a:t>
              </a:r>
              <a:r>
                <a:t>月的小幅热度反弹伴随少量情感共鸣，整体情感传播的长尾效应较弱。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</a:t>
              </a:r>
              <a:r>
                <a:t>三、情感关注点的多元维度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</a:t>
              </a:r>
              <a:r>
                <a:rPr>
                  <a:solidFill>
                    <a:srgbClr val="FF0000"/>
                  </a:solidFill>
                </a:rPr>
                <a:t>用户的情感表达并非单一，而是围绕内容的不同层面展开：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1. </a:t>
              </a:r>
              <a:r>
                <a:t>对</a:t>
              </a:r>
              <a:r>
                <a:rPr>
                  <a:solidFill>
                    <a:srgbClr val="FF0000"/>
                  </a:solidFill>
                </a:rPr>
                <a:t>内容内核的情感：</a:t>
              </a:r>
              <a:r>
                <a:t>因新疆阿勒泰的地域生活、民俗文化展现，产生</a:t>
              </a:r>
              <a:r>
                <a:t>“</a:t>
              </a:r>
              <a:r>
                <a:t>美好</a:t>
              </a:r>
              <a:r>
                <a:t>”“</a:t>
              </a:r>
              <a:r>
                <a:t>向往</a:t>
              </a:r>
              <a:r>
                <a:t>”</a:t>
              </a:r>
              <a:r>
                <a:t>的情感，同时对内容中</a:t>
              </a:r>
              <a:r>
                <a:t>“</a:t>
              </a:r>
              <a:r>
                <a:t>生活</a:t>
              </a:r>
              <a:r>
                <a:t>”“</a:t>
              </a:r>
              <a:r>
                <a:t>真实</a:t>
              </a:r>
              <a:r>
                <a:t>”</a:t>
              </a:r>
              <a:r>
                <a:t>的刻画感到</a:t>
              </a:r>
              <a:r>
                <a:t>“</a:t>
              </a:r>
              <a:r>
                <a:t>温暖</a:t>
              </a:r>
              <a:r>
                <a:t>”</a:t>
              </a:r>
              <a:r>
                <a:t>；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2. </a:t>
              </a:r>
              <a:r>
                <a:t>对</a:t>
              </a:r>
              <a:r>
                <a:rPr>
                  <a:solidFill>
                    <a:srgbClr val="FF0000"/>
                  </a:solidFill>
                </a:rPr>
                <a:t>人物与创作</a:t>
              </a:r>
              <a:r>
                <a:t>的情感：对原著作者李娟、演员于适等相关人物，带有</a:t>
              </a:r>
              <a:r>
                <a:t>“</a:t>
              </a:r>
              <a:r>
                <a:t>认可</a:t>
              </a:r>
              <a:r>
                <a:t>”“</a:t>
              </a:r>
              <a:r>
                <a:t>喜爱</a:t>
              </a:r>
              <a:r>
                <a:t>”</a:t>
              </a:r>
              <a:r>
                <a:t>的正向情感，人物成为情感传递的重要载体；</a:t>
              </a:r>
            </a:p>
            <a:p>
              <a:pPr>
                <a:lnSpc>
                  <a:spcPct val="150000"/>
                </a:lnSpc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3. </a:t>
              </a:r>
              <a:r>
                <a:t>对</a:t>
              </a:r>
              <a:r>
                <a:rPr>
                  <a:solidFill>
                    <a:srgbClr val="FF0000"/>
                  </a:solidFill>
                </a:rPr>
                <a:t>影视</a:t>
              </a:r>
              <a:r>
                <a:t>呈现的情感：对剧集的镜头、台词、画面等制作细节，表达</a:t>
              </a:r>
              <a:r>
                <a:t>“</a:t>
              </a:r>
              <a:r>
                <a:t>惊艳</a:t>
              </a:r>
              <a:r>
                <a:t>”“</a:t>
              </a:r>
              <a:r>
                <a:t>震撼</a:t>
              </a:r>
              <a:r>
                <a:t>”</a:t>
              </a:r>
              <a:r>
                <a:t>的感受，影视化的高质量呈现进一步强化了</a:t>
              </a:r>
              <a:r>
                <a:t>“</a:t>
              </a:r>
              <a:r>
                <a:t>治愈</a:t>
              </a:r>
              <a:r>
                <a:t>”</a:t>
              </a:r>
              <a:r>
                <a:t>的核心情感</a:t>
              </a:r>
              <a:r>
                <a:t>。</a:t>
              </a:r>
              <a:r>
                <a:rPr>
                  <a:solidFill>
                    <a:srgbClr val="FFFFFF"/>
                  </a:solidFill>
                </a:rPr>
                <a:t>情感</a:t>
              </a:r>
            </a:p>
          </p:txBody>
        </p:sp>
      </p:grpSp>
      <p:grpSp>
        <p:nvGrpSpPr>
          <p:cNvPr id="385" name="组合 63"/>
          <p:cNvGrpSpPr/>
          <p:nvPr/>
        </p:nvGrpSpPr>
        <p:grpSpPr>
          <a:xfrm>
            <a:off x="4243807" y="179264"/>
            <a:ext cx="612002" cy="612002"/>
            <a:chOff x="0" y="0"/>
            <a:chExt cx="612000" cy="612000"/>
          </a:xfrm>
        </p:grpSpPr>
        <p:sp>
          <p:nvSpPr>
            <p:cNvPr id="383" name="Rectangle 6"/>
            <p:cNvSpPr/>
            <p:nvPr/>
          </p:nvSpPr>
          <p:spPr>
            <a:xfrm rot="5400000">
              <a:off x="-1" y="0"/>
              <a:ext cx="612001" cy="612000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84" name="文本框 56"/>
            <p:cNvSpPr txBox="1"/>
            <p:nvPr/>
          </p:nvSpPr>
          <p:spPr>
            <a:xfrm>
              <a:off x="112667" y="105944"/>
              <a:ext cx="386667" cy="396241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388" name="组合 62"/>
          <p:cNvGrpSpPr/>
          <p:nvPr/>
        </p:nvGrpSpPr>
        <p:grpSpPr>
          <a:xfrm>
            <a:off x="4243704" y="1468121"/>
            <a:ext cx="612141" cy="612141"/>
            <a:chOff x="0" y="0"/>
            <a:chExt cx="612140" cy="612140"/>
          </a:xfrm>
        </p:grpSpPr>
        <p:sp>
          <p:nvSpPr>
            <p:cNvPr id="386" name="Rectangle 6"/>
            <p:cNvSpPr/>
            <p:nvPr/>
          </p:nvSpPr>
          <p:spPr>
            <a:xfrm rot="5400000">
              <a:off x="0" y="-1"/>
              <a:ext cx="612141" cy="612142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87" name="文本框 58"/>
            <p:cNvSpPr txBox="1"/>
            <p:nvPr/>
          </p:nvSpPr>
          <p:spPr>
            <a:xfrm>
              <a:off x="54982" y="106603"/>
              <a:ext cx="502176" cy="396241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391" name="组合 61"/>
          <p:cNvGrpSpPr/>
          <p:nvPr/>
        </p:nvGrpSpPr>
        <p:grpSpPr>
          <a:xfrm>
            <a:off x="4243807" y="3123018"/>
            <a:ext cx="612002" cy="612001"/>
            <a:chOff x="0" y="0"/>
            <a:chExt cx="612000" cy="612000"/>
          </a:xfrm>
        </p:grpSpPr>
        <p:sp>
          <p:nvSpPr>
            <p:cNvPr id="389" name="Rectangle 6"/>
            <p:cNvSpPr/>
            <p:nvPr/>
          </p:nvSpPr>
          <p:spPr>
            <a:xfrm rot="5400000">
              <a:off x="-1" y="0"/>
              <a:ext cx="612001" cy="612000"/>
            </a:xfrm>
            <a:prstGeom prst="ellipse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90" name="文本框 60"/>
            <p:cNvSpPr txBox="1"/>
            <p:nvPr/>
          </p:nvSpPr>
          <p:spPr>
            <a:xfrm>
              <a:off x="112667" y="105944"/>
              <a:ext cx="386667" cy="396241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394" name="矩形 7"/>
          <p:cNvGrpSpPr/>
          <p:nvPr/>
        </p:nvGrpSpPr>
        <p:grpSpPr>
          <a:xfrm>
            <a:off x="0" y="-1"/>
            <a:ext cx="3449955" cy="1108712"/>
            <a:chOff x="0" y="0"/>
            <a:chExt cx="3449954" cy="1108710"/>
          </a:xfrm>
        </p:grpSpPr>
        <p:sp>
          <p:nvSpPr>
            <p:cNvPr id="392" name="矩形"/>
            <p:cNvSpPr/>
            <p:nvPr/>
          </p:nvSpPr>
          <p:spPr>
            <a:xfrm>
              <a:off x="0" y="-1"/>
              <a:ext cx="3449955" cy="1108712"/>
            </a:xfrm>
            <a:prstGeom prst="rect">
              <a:avLst/>
            </a:prstGeom>
            <a:solidFill>
              <a:srgbClr val="62822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93" name="结论"/>
            <p:cNvSpPr txBox="1"/>
            <p:nvPr/>
          </p:nvSpPr>
          <p:spPr>
            <a:xfrm>
              <a:off x="45720" y="153034"/>
              <a:ext cx="3358515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华文新魏"/>
                  <a:ea typeface="华文新魏"/>
                  <a:cs typeface="华文新魏"/>
                  <a:sym typeface="华文新魏"/>
                </a:defRPr>
              </a:lvl1pPr>
            </a:lstStyle>
            <a:p>
              <a:pPr/>
              <a:r>
                <a:t>结论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2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  <p:bldP build="whole" bldLvl="1" animBg="1" rev="0" advAuto="0" spid="388" grpId="2"/>
      <p:bldP build="whole" bldLvl="1" animBg="1" rev="0" advAuto="0" spid="382" grpId="4"/>
      <p:bldP build="whole" bldLvl="1" animBg="1" rev="0" advAuto="0" spid="391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 1"/>
          <p:cNvSpPr txBox="1"/>
          <p:nvPr>
            <p:ph type="title"/>
          </p:nvPr>
        </p:nvSpPr>
        <p:spPr>
          <a:xfrm rot="240000">
            <a:off x="402589" y="1828799"/>
            <a:ext cx="11873232" cy="1931037"/>
          </a:xfrm>
          <a:prstGeom prst="rect">
            <a:avLst/>
          </a:prstGeom>
        </p:spPr>
        <p:txBody>
          <a:bodyPr/>
          <a:lstStyle/>
          <a:p>
            <a:pPr/>
            <a:r>
              <a:t>                </a:t>
            </a:r>
            <a:r>
              <a:rPr sz="40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rPr>
              <a:t>《我的阿勒泰》新闻文本数据分析</a:t>
            </a:r>
            <a:br>
              <a:rPr sz="40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rPr>
            </a:br>
          </a:p>
        </p:txBody>
      </p:sp>
      <p:sp>
        <p:nvSpPr>
          <p:cNvPr id="397" name="文本占位符 2"/>
          <p:cNvSpPr txBox="1"/>
          <p:nvPr>
            <p:ph type="body" sz="quarter" idx="1"/>
          </p:nvPr>
        </p:nvSpPr>
        <p:spPr>
          <a:xfrm rot="240000">
            <a:off x="3031489" y="3397884"/>
            <a:ext cx="6602732" cy="248158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A7F91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分析剧集在文旅经济、文化传播等方面的影响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2bf94ace-2ff4-48ba-881a-49d6ed41180e.source.2.zh-Hans.pptx"/>
          <p:cNvGrpSpPr/>
          <p:nvPr/>
        </p:nvGrpSpPr>
        <p:grpSpPr>
          <a:xfrm>
            <a:off x="660399" y="1130299"/>
            <a:ext cx="10812782" cy="5003801"/>
            <a:chOff x="0" y="0"/>
            <a:chExt cx="10812780" cy="5003800"/>
          </a:xfrm>
        </p:grpSpPr>
        <p:sp>
          <p:nvSpPr>
            <p:cNvPr id="399" name="矩形: 圆角 131"/>
            <p:cNvSpPr/>
            <p:nvPr/>
          </p:nvSpPr>
          <p:spPr>
            <a:xfrm>
              <a:off x="4105910" y="749300"/>
              <a:ext cx="2646681" cy="3505201"/>
            </a:xfrm>
            <a:prstGeom prst="roundRect">
              <a:avLst>
                <a:gd name="adj" fmla="val 6734"/>
              </a:avLst>
            </a:pr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02" name="Title"/>
            <p:cNvGrpSpPr/>
            <p:nvPr/>
          </p:nvGrpSpPr>
          <p:grpSpPr>
            <a:xfrm>
              <a:off x="4272281" y="927100"/>
              <a:ext cx="2313941" cy="3149601"/>
              <a:chOff x="0" y="0"/>
              <a:chExt cx="2313939" cy="3149600"/>
            </a:xfrm>
          </p:grpSpPr>
          <p:sp>
            <p:nvSpPr>
              <p:cNvPr id="400" name="圆角矩形"/>
              <p:cNvSpPr/>
              <p:nvPr/>
            </p:nvSpPr>
            <p:spPr>
              <a:xfrm>
                <a:off x="0" y="0"/>
                <a:ext cx="2313940" cy="3149600"/>
              </a:xfrm>
              <a:prstGeom prst="roundRect">
                <a:avLst>
                  <a:gd name="adj" fmla="val 8206"/>
                </a:avLst>
              </a:prstGeom>
              <a:solidFill>
                <a:srgbClr val="FFFFFF"/>
              </a:solidFill>
              <a:ln w="6350" cap="flat">
                <a:solidFill>
                  <a:srgbClr val="000000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1" sz="2400"/>
                </a:pPr>
              </a:p>
            </p:txBody>
          </p:sp>
          <p:sp>
            <p:nvSpPr>
              <p:cNvPr id="401" name="说明分析背景与数据获取途径"/>
              <p:cNvSpPr txBox="1"/>
              <p:nvPr/>
            </p:nvSpPr>
            <p:spPr>
              <a:xfrm>
                <a:off x="104509" y="900429"/>
                <a:ext cx="2104922" cy="1348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b="1" sz="24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说明分析背景与数据获取途径</a:t>
                </a:r>
              </a:p>
            </p:txBody>
          </p:sp>
        </p:grpSp>
        <p:grpSp>
          <p:nvGrpSpPr>
            <p:cNvPr id="408" name="组合 135"/>
            <p:cNvGrpSpPr/>
            <p:nvPr/>
          </p:nvGrpSpPr>
          <p:grpSpPr>
            <a:xfrm>
              <a:off x="0" y="0"/>
              <a:ext cx="3976049" cy="5003801"/>
              <a:chOff x="0" y="0"/>
              <a:chExt cx="3976048" cy="5003800"/>
            </a:xfrm>
          </p:grpSpPr>
          <p:grpSp>
            <p:nvGrpSpPr>
              <p:cNvPr id="405" name="Number1"/>
              <p:cNvGrpSpPr/>
              <p:nvPr/>
            </p:nvGrpSpPr>
            <p:grpSpPr>
              <a:xfrm>
                <a:off x="-1" y="0"/>
                <a:ext cx="472504" cy="472662"/>
                <a:chOff x="0" y="0"/>
                <a:chExt cx="472502" cy="472661"/>
              </a:xfrm>
            </p:grpSpPr>
            <p:sp>
              <p:nvSpPr>
                <p:cNvPr id="403" name="圆形"/>
                <p:cNvSpPr/>
                <p:nvPr/>
              </p:nvSpPr>
              <p:spPr>
                <a:xfrm flipH="1">
                  <a:off x="-1" y="0"/>
                  <a:ext cx="472504" cy="472662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sz="1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04" name="1"/>
                <p:cNvSpPr txBox="1"/>
                <p:nvPr/>
              </p:nvSpPr>
              <p:spPr>
                <a:xfrm>
                  <a:off x="141802" y="69219"/>
                  <a:ext cx="188898" cy="3342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sz="1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406" name="Bullet1"/>
              <p:cNvSpPr txBox="1"/>
              <p:nvPr/>
            </p:nvSpPr>
            <p:spPr>
              <a:xfrm>
                <a:off x="543621" y="0"/>
                <a:ext cx="3432429" cy="47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>
                <a:lvl1pPr defTabSz="913764">
                  <a:lnSpc>
                    <a:spcPct val="120000"/>
                  </a:lnSpc>
                  <a:defRPr b="1"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分析背景</a:t>
                </a:r>
              </a:p>
            </p:txBody>
          </p:sp>
          <p:sp>
            <p:nvSpPr>
              <p:cNvPr id="407" name="Text1"/>
              <p:cNvSpPr txBox="1"/>
              <p:nvPr/>
            </p:nvSpPr>
            <p:spPr>
              <a:xfrm>
                <a:off x="543621" y="472661"/>
                <a:ext cx="3432429" cy="4531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  <a:defRPr sz="1600">
                    <a:solidFill>
                      <a:srgbClr val="FFFFFF"/>
                    </a:solidFill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《我的阿勒泰》作为一部现象级影视作品，其影响力辐射文旅经济、文化传播、影视行业及社会民生等多个领域。为全面量化与剖析该剧的多维影响，本次分析以两类核心数据为支撑，构建 </a:t>
                </a:r>
                <a:r>
                  <a:t>“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现象 </a:t>
                </a:r>
                <a:r>
                  <a:t>-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 </a:t>
                </a:r>
                <a:r>
                  <a:t>-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结论</a:t>
                </a:r>
                <a:r>
                  <a:t>”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的分析框架。</a:t>
                </a:r>
              </a:p>
            </p:txBody>
          </p:sp>
        </p:grpSp>
        <p:grpSp>
          <p:nvGrpSpPr>
            <p:cNvPr id="414" name="组合 136"/>
            <p:cNvGrpSpPr/>
            <p:nvPr/>
          </p:nvGrpSpPr>
          <p:grpSpPr>
            <a:xfrm>
              <a:off x="7234241" y="0"/>
              <a:ext cx="3578540" cy="5003801"/>
              <a:chOff x="0" y="0"/>
              <a:chExt cx="3578539" cy="5003800"/>
            </a:xfrm>
          </p:grpSpPr>
          <p:grpSp>
            <p:nvGrpSpPr>
              <p:cNvPr id="411" name="Number2"/>
              <p:cNvGrpSpPr/>
              <p:nvPr/>
            </p:nvGrpSpPr>
            <p:grpSpPr>
              <a:xfrm>
                <a:off x="0" y="0"/>
                <a:ext cx="472503" cy="472662"/>
                <a:chOff x="0" y="0"/>
                <a:chExt cx="472502" cy="472661"/>
              </a:xfrm>
            </p:grpSpPr>
            <p:sp>
              <p:nvSpPr>
                <p:cNvPr id="409" name="圆形"/>
                <p:cNvSpPr/>
                <p:nvPr/>
              </p:nvSpPr>
              <p:spPr>
                <a:xfrm flipH="1">
                  <a:off x="0" y="0"/>
                  <a:ext cx="472503" cy="472662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sz="1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10" name="2"/>
                <p:cNvSpPr txBox="1"/>
                <p:nvPr/>
              </p:nvSpPr>
              <p:spPr>
                <a:xfrm>
                  <a:off x="141802" y="69219"/>
                  <a:ext cx="188898" cy="3342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sz="1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  <p:sp>
            <p:nvSpPr>
              <p:cNvPr id="412" name="Bullet2"/>
              <p:cNvSpPr txBox="1"/>
              <p:nvPr/>
            </p:nvSpPr>
            <p:spPr>
              <a:xfrm>
                <a:off x="543622" y="0"/>
                <a:ext cx="3034918" cy="47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>
                <a:lvl1pPr defTabSz="913764">
                  <a:lnSpc>
                    <a:spcPct val="120000"/>
                  </a:lnSpc>
                  <a:defRPr b="1"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数据来源说明</a:t>
                </a:r>
              </a:p>
            </p:txBody>
          </p:sp>
          <p:sp>
            <p:nvSpPr>
              <p:cNvPr id="413" name="Text2"/>
              <p:cNvSpPr txBox="1"/>
              <p:nvPr/>
            </p:nvSpPr>
            <p:spPr>
              <a:xfrm>
                <a:off x="543622" y="472661"/>
                <a:ext cx="3034918" cy="4531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  <a:defRPr sz="1600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核心新闻文本数据：来源于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人民网、新华网、光明日报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等主流权威媒体的公开报道，覆盖 </a:t>
                </a:r>
                <a:r>
                  <a:t>2024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年 </a:t>
                </a:r>
                <a:r>
                  <a:t>5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月剧集开播至 </a:t>
                </a:r>
                <a:r>
                  <a:t>2025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年 </a:t>
                </a:r>
                <a:r>
                  <a:t>11 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月期间的深度报道与动态跟踪，包含文旅经济、文化传播、影视行业、社会民生四大维度的量化指标、典型案例及行业分析。</a:t>
                </a:r>
              </a:p>
            </p:txBody>
          </p:sp>
        </p:grpSp>
      </p:grpSp>
      <p:sp>
        <p:nvSpPr>
          <p:cNvPr id="416" name="标题 1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分析背景与数据来源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标题 4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数据采集</a:t>
            </a:r>
          </a:p>
        </p:txBody>
      </p:sp>
      <p:sp>
        <p:nvSpPr>
          <p:cNvPr id="419" name="文本框 13"/>
          <p:cNvSpPr txBox="1"/>
          <p:nvPr/>
        </p:nvSpPr>
        <p:spPr>
          <a:xfrm>
            <a:off x="671194" y="1154430"/>
            <a:ext cx="10349867" cy="131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首先运用八爪鱼和后羿浏览器爬取人民网、光明网和新华日报里有关《我的阿勒泰》等相关新闻报道，整理出所有新闻数据及对应标题链接。</a:t>
            </a:r>
          </a:p>
          <a:p>
            <a:pPr/>
            <a:r>
              <a:t>2.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运用</a:t>
            </a: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爬取每条新闻所对应的完整详细的文本内容。</a:t>
            </a:r>
          </a:p>
        </p:txBody>
      </p:sp>
      <p:pic>
        <p:nvPicPr>
          <p:cNvPr id="42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9025" y="2735579"/>
            <a:ext cx="5280025" cy="295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图片 15" descr="图片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400" y="2059304"/>
            <a:ext cx="4540885" cy="2663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400" y="4722495"/>
            <a:ext cx="4246880" cy="1969136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文本框 18"/>
          <p:cNvSpPr txBox="1"/>
          <p:nvPr/>
        </p:nvSpPr>
        <p:spPr>
          <a:xfrm>
            <a:off x="7822564" y="5813425"/>
            <a:ext cx="3409316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solidFill>
                  <a:srgbClr val="F0F0F0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人民网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 4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数据采集</a:t>
            </a:r>
          </a:p>
        </p:txBody>
      </p:sp>
      <p:sp>
        <p:nvSpPr>
          <p:cNvPr id="426" name="文本框 13"/>
          <p:cNvSpPr txBox="1"/>
          <p:nvPr/>
        </p:nvSpPr>
        <p:spPr>
          <a:xfrm>
            <a:off x="671194" y="1154430"/>
            <a:ext cx="10349867" cy="131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首先运用八爪鱼和后羿浏览器爬取人民网、光明网和新华日报里有关《我的阿勒泰》等相关新闻报道，整理出所有新闻数据及对应标题链接。</a:t>
            </a:r>
          </a:p>
          <a:p>
            <a:pPr/>
            <a:r>
              <a:t>2.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运用</a:t>
            </a: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爬取每条新闻所对应的完整详细的文本内容。</a:t>
            </a:r>
          </a:p>
        </p:txBody>
      </p:sp>
      <p:pic>
        <p:nvPicPr>
          <p:cNvPr id="42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4" y="2282189"/>
            <a:ext cx="5593081" cy="28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文本框 2"/>
          <p:cNvSpPr txBox="1"/>
          <p:nvPr/>
        </p:nvSpPr>
        <p:spPr>
          <a:xfrm>
            <a:off x="948055" y="5159374"/>
            <a:ext cx="309880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0F0F0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光明日报</a:t>
            </a:r>
          </a:p>
        </p:txBody>
      </p:sp>
      <p:pic>
        <p:nvPicPr>
          <p:cNvPr id="429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225" y="2080260"/>
            <a:ext cx="6394450" cy="34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文本框 5"/>
          <p:cNvSpPr txBox="1"/>
          <p:nvPr/>
        </p:nvSpPr>
        <p:spPr>
          <a:xfrm>
            <a:off x="8176260" y="5680709"/>
            <a:ext cx="239585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0F0F0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新华网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e879a752-9be4-47c0-a361-228ab7e229d2.source.2.zh-Hans.pptx"/>
          <p:cNvGrpSpPr/>
          <p:nvPr/>
        </p:nvGrpSpPr>
        <p:grpSpPr>
          <a:xfrm>
            <a:off x="494030" y="1177581"/>
            <a:ext cx="10853420" cy="2169505"/>
            <a:chOff x="0" y="0"/>
            <a:chExt cx="10853418" cy="2169503"/>
          </a:xfrm>
        </p:grpSpPr>
        <p:grpSp>
          <p:nvGrpSpPr>
            <p:cNvPr id="443" name="组合 1"/>
            <p:cNvGrpSpPr/>
            <p:nvPr/>
          </p:nvGrpSpPr>
          <p:grpSpPr>
            <a:xfrm>
              <a:off x="0" y="-1"/>
              <a:ext cx="10853419" cy="2148620"/>
              <a:chOff x="0" y="0"/>
              <a:chExt cx="10853419" cy="2148618"/>
            </a:xfrm>
          </p:grpSpPr>
          <p:sp>
            <p:nvSpPr>
              <p:cNvPr id="432" name="Title"/>
              <p:cNvSpPr txBox="1"/>
              <p:nvPr/>
            </p:nvSpPr>
            <p:spPr>
              <a:xfrm>
                <a:off x="81905" y="0"/>
                <a:ext cx="10694691" cy="781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 fontScale="100000" lnSpcReduction="0"/>
              </a:bodyPr>
              <a:lstStyle/>
              <a:p>
                <a:pPr>
                  <a:defRPr b="1" sz="2400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基于</a:t>
                </a:r>
                <a:r>
                  <a:t>python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的新闻爬取数据自动化清洗过程与实现</a:t>
                </a:r>
              </a:p>
            </p:txBody>
          </p:sp>
          <p:grpSp>
            <p:nvGrpSpPr>
              <p:cNvPr id="437" name="组合 19"/>
              <p:cNvGrpSpPr/>
              <p:nvPr/>
            </p:nvGrpSpPr>
            <p:grpSpPr>
              <a:xfrm>
                <a:off x="-1" y="1581563"/>
                <a:ext cx="5285108" cy="510541"/>
                <a:chOff x="0" y="0"/>
                <a:chExt cx="5285105" cy="510540"/>
              </a:xfrm>
            </p:grpSpPr>
            <p:sp>
              <p:nvSpPr>
                <p:cNvPr id="433" name="Bullet1"/>
                <p:cNvSpPr txBox="1"/>
                <p:nvPr/>
              </p:nvSpPr>
              <p:spPr>
                <a:xfrm>
                  <a:off x="644262" y="0"/>
                  <a:ext cx="4640845" cy="5105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lnSpc>
                      <a:spcPct val="120000"/>
                    </a:lnSpc>
                    <a:defRPr b="1" sz="2400"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pPr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清洗目标</a:t>
                  </a:r>
                </a:p>
              </p:txBody>
            </p:sp>
            <p:grpSp>
              <p:nvGrpSpPr>
                <p:cNvPr id="436" name="Number1"/>
                <p:cNvGrpSpPr/>
                <p:nvPr/>
              </p:nvGrpSpPr>
              <p:grpSpPr>
                <a:xfrm>
                  <a:off x="0" y="36075"/>
                  <a:ext cx="455666" cy="457201"/>
                  <a:chOff x="0" y="0"/>
                  <a:chExt cx="455665" cy="457200"/>
                </a:xfrm>
              </p:grpSpPr>
              <p:sp>
                <p:nvSpPr>
                  <p:cNvPr id="434" name="圆形"/>
                  <p:cNvSpPr/>
                  <p:nvPr/>
                </p:nvSpPr>
                <p:spPr>
                  <a:xfrm>
                    <a:off x="0" y="0"/>
                    <a:ext cx="455666" cy="457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 b="1" sz="1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435" name="1"/>
                  <p:cNvSpPr txBox="1"/>
                  <p:nvPr/>
                </p:nvSpPr>
                <p:spPr>
                  <a:xfrm>
                    <a:off x="126320" y="66954"/>
                    <a:ext cx="203025" cy="32329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ctr">
                    <a:normAutofit fontScale="100000" lnSpcReduction="0"/>
                  </a:bodyPr>
                  <a:lstStyle>
                    <a:lvl1pPr algn="ctr">
                      <a:defRPr b="1" sz="14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1</a:t>
                    </a:r>
                  </a:p>
                </p:txBody>
              </p:sp>
            </p:grpSp>
          </p:grpSp>
          <p:grpSp>
            <p:nvGrpSpPr>
              <p:cNvPr id="442" name="组合 20"/>
              <p:cNvGrpSpPr/>
              <p:nvPr/>
            </p:nvGrpSpPr>
            <p:grpSpPr>
              <a:xfrm>
                <a:off x="5711188" y="1617638"/>
                <a:ext cx="5142232" cy="530981"/>
                <a:chOff x="0" y="0"/>
                <a:chExt cx="5142230" cy="530979"/>
              </a:xfrm>
            </p:grpSpPr>
            <p:sp>
              <p:nvSpPr>
                <p:cNvPr id="438" name="Bullet2"/>
                <p:cNvSpPr txBox="1"/>
                <p:nvPr/>
              </p:nvSpPr>
              <p:spPr>
                <a:xfrm>
                  <a:off x="501387" y="20439"/>
                  <a:ext cx="4640845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b="1" sz="2400"/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基于</a:t>
                  </a:r>
                  <a:r>
                    <a:t>python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的</a:t>
                  </a:r>
                  <a:r>
                    <a:t>Excel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数据清洗</a:t>
                  </a:r>
                </a:p>
              </p:txBody>
            </p:sp>
            <p:grpSp>
              <p:nvGrpSpPr>
                <p:cNvPr id="441" name="Number2"/>
                <p:cNvGrpSpPr/>
                <p:nvPr/>
              </p:nvGrpSpPr>
              <p:grpSpPr>
                <a:xfrm>
                  <a:off x="0" y="0"/>
                  <a:ext cx="455666" cy="457200"/>
                  <a:chOff x="0" y="0"/>
                  <a:chExt cx="455665" cy="457200"/>
                </a:xfrm>
              </p:grpSpPr>
              <p:sp>
                <p:nvSpPr>
                  <p:cNvPr id="439" name="圆形"/>
                  <p:cNvSpPr/>
                  <p:nvPr/>
                </p:nvSpPr>
                <p:spPr>
                  <a:xfrm>
                    <a:off x="0" y="0"/>
                    <a:ext cx="455666" cy="457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 b="1" sz="1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440" name="2"/>
                  <p:cNvSpPr txBox="1"/>
                  <p:nvPr/>
                </p:nvSpPr>
                <p:spPr>
                  <a:xfrm>
                    <a:off x="126320" y="66954"/>
                    <a:ext cx="203025" cy="32329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ctr">
                    <a:normAutofit fontScale="100000" lnSpcReduction="0"/>
                  </a:bodyPr>
                  <a:lstStyle>
                    <a:lvl1pPr algn="ctr">
                      <a:defRPr b="1" sz="14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2</a:t>
                    </a:r>
                  </a:p>
                </p:txBody>
              </p:sp>
            </p:grpSp>
          </p:grpSp>
        </p:grpSp>
        <p:sp>
          <p:nvSpPr>
            <p:cNvPr id="444" name="连接符: 肘形 15"/>
            <p:cNvSpPr/>
            <p:nvPr/>
          </p:nvSpPr>
          <p:spPr>
            <a:xfrm flipH="1" rot="16200000">
              <a:off x="2669071" y="-1061847"/>
              <a:ext cx="790244" cy="567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46" name="标题 9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数据清洗过程</a:t>
            </a:r>
          </a:p>
        </p:txBody>
      </p:sp>
      <p:grpSp>
        <p:nvGrpSpPr>
          <p:cNvPr id="449" name="Title"/>
          <p:cNvGrpSpPr/>
          <p:nvPr/>
        </p:nvGrpSpPr>
        <p:grpSpPr>
          <a:xfrm>
            <a:off x="899160" y="3625850"/>
            <a:ext cx="5116830" cy="2406015"/>
            <a:chOff x="0" y="0"/>
            <a:chExt cx="5116829" cy="2406014"/>
          </a:xfrm>
        </p:grpSpPr>
        <p:sp>
          <p:nvSpPr>
            <p:cNvPr id="447" name="圆角矩形"/>
            <p:cNvSpPr/>
            <p:nvPr/>
          </p:nvSpPr>
          <p:spPr>
            <a:xfrm>
              <a:off x="0" y="0"/>
              <a:ext cx="5116830" cy="2406015"/>
            </a:xfrm>
            <a:prstGeom prst="roundRect">
              <a:avLst>
                <a:gd name="adj" fmla="val 8206"/>
              </a:avLst>
            </a:prstGeom>
            <a:solidFill>
              <a:srgbClr val="FFFFFF"/>
            </a:solidFill>
            <a:ln w="6350" cap="flat">
              <a:solidFill>
                <a:srgbClr val="00000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120000"/>
                </a:lnSpc>
              </a:pPr>
            </a:p>
          </p:txBody>
        </p:sp>
        <p:sp>
          <p:nvSpPr>
            <p:cNvPr id="448" name="1. 剔除爬取失败、空值、重复的无效数据…"/>
            <p:cNvSpPr txBox="1"/>
            <p:nvPr/>
          </p:nvSpPr>
          <p:spPr>
            <a:xfrm>
              <a:off x="106721" y="419558"/>
              <a:ext cx="4903388" cy="156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t>1.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剔除爬取失败、空值、重复的无效数据</a:t>
              </a:r>
            </a:p>
            <a:p>
              <a:pPr>
                <a:lnSpc>
                  <a:spcPct val="120000"/>
                </a:lnSpc>
              </a:pPr>
              <a:r>
                <a:t>2.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清理新闻正文中的乱码、特殊符号、冗余空格</a:t>
              </a:r>
            </a:p>
            <a:p>
              <a:pPr>
                <a:lnSpc>
                  <a:spcPct val="120000"/>
                </a:lnSpc>
              </a:pPr>
              <a:r>
                <a:t>3.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过滤无意义短文本，保留有效新闻内容</a:t>
              </a:r>
            </a:p>
          </p:txBody>
        </p:sp>
      </p:grpSp>
      <p:grpSp>
        <p:nvGrpSpPr>
          <p:cNvPr id="452" name="Title"/>
          <p:cNvGrpSpPr/>
          <p:nvPr/>
        </p:nvGrpSpPr>
        <p:grpSpPr>
          <a:xfrm>
            <a:off x="6393815" y="3409315"/>
            <a:ext cx="5798185" cy="3254376"/>
            <a:chOff x="0" y="0"/>
            <a:chExt cx="5798184" cy="3254375"/>
          </a:xfrm>
        </p:grpSpPr>
        <p:sp>
          <p:nvSpPr>
            <p:cNvPr id="450" name="圆角矩形"/>
            <p:cNvSpPr/>
            <p:nvPr/>
          </p:nvSpPr>
          <p:spPr>
            <a:xfrm>
              <a:off x="0" y="0"/>
              <a:ext cx="5798185" cy="3254375"/>
            </a:xfrm>
            <a:prstGeom prst="roundRect">
              <a:avLst>
                <a:gd name="adj" fmla="val 8206"/>
              </a:avLst>
            </a:prstGeom>
            <a:solidFill>
              <a:srgbClr val="FFFFFF"/>
            </a:solidFill>
            <a:ln w="6350" cap="flat">
              <a:solidFill>
                <a:srgbClr val="00000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120000"/>
                </a:lnSpc>
              </a:pPr>
            </a:p>
          </p:txBody>
        </p:sp>
        <p:sp>
          <p:nvSpPr>
            <p:cNvPr id="451" name="1.缺失值处理：删除核心字段为空的无效条目，保证数据完整性…"/>
            <p:cNvSpPr txBox="1"/>
            <p:nvPr/>
          </p:nvSpPr>
          <p:spPr>
            <a:xfrm>
              <a:off x="127112" y="45820"/>
              <a:ext cx="5543961" cy="316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20000"/>
                </a:lnSpc>
                <a:defRPr sz="1400"/>
              </a:pPr>
              <a:r>
                <a:t>1.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缺失值处理：删除核心字段为空的无效条目，保证数据完整性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2.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重复值剔除：以新闻链接为唯一标识去重，避免同一新闻多次爬取的冗余数据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3.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文本内容清洗</a:t>
              </a:r>
              <a:r>
                <a:t>①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移除爬取失败提示（如</a:t>
              </a:r>
              <a:r>
                <a:t>“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爬取失败：超时</a:t>
              </a:r>
              <a:r>
                <a:t>”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）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 </a:t>
              </a:r>
              <a:r>
                <a:t>                        </a:t>
              </a:r>
              <a:r>
                <a:t>②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清除多余空格、换行、特殊符号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 </a:t>
              </a:r>
              <a:r>
                <a:t>                        </a:t>
              </a:r>
              <a:r>
                <a:t>③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仅保留中文、常用标点等有效字符</a:t>
              </a:r>
              <a:r>
                <a:t>	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4.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短文本过滤：保留有分析价值的新闻</a:t>
              </a:r>
              <a:r>
                <a:t>	</a:t>
              </a:r>
            </a:p>
            <a:p>
              <a:pPr>
                <a:lnSpc>
                  <a:spcPct val="120000"/>
                </a:lnSpc>
                <a:defRPr sz="1400"/>
              </a:pPr>
              <a:r>
                <a:t>5.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时间格式标准化：将非标准时间转换为</a:t>
              </a:r>
              <a:r>
                <a:t>YYYY-MM-DD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格式，为时序分析铺路</a:t>
              </a:r>
              <a:r>
                <a:rPr sz="1800"/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标题 9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数据清洗过程</a:t>
            </a:r>
          </a:p>
        </p:txBody>
      </p:sp>
      <p:sp>
        <p:nvSpPr>
          <p:cNvPr id="455" name="文本框 11"/>
          <p:cNvSpPr txBox="1"/>
          <p:nvPr/>
        </p:nvSpPr>
        <p:spPr>
          <a:xfrm>
            <a:off x="748029" y="1245869"/>
            <a:ext cx="697547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基于</a:t>
            </a: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的新闻爬取数据自动化清洗过程与实现</a:t>
            </a:r>
          </a:p>
        </p:txBody>
      </p:sp>
      <p:pic>
        <p:nvPicPr>
          <p:cNvPr id="456" name="图片 12" descr="图片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84" y="1644650"/>
            <a:ext cx="4617086" cy="3328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84" y="4972684"/>
            <a:ext cx="4680586" cy="1985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7190" y="2025650"/>
            <a:ext cx="6109335" cy="3807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标题 1"/>
          <p:cNvSpPr txBox="1"/>
          <p:nvPr>
            <p:ph type="title"/>
          </p:nvPr>
        </p:nvSpPr>
        <p:spPr>
          <a:xfrm>
            <a:off x="666750" y="84771"/>
            <a:ext cx="10858500" cy="900114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r>
              <a:t>——</a:t>
            </a:r>
          </a:p>
        </p:txBody>
      </p:sp>
      <p:sp>
        <p:nvSpPr>
          <p:cNvPr id="461" name="文本框 6"/>
          <p:cNvSpPr txBox="1"/>
          <p:nvPr/>
        </p:nvSpPr>
        <p:spPr>
          <a:xfrm>
            <a:off x="3656329" y="339090"/>
            <a:ext cx="401637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微词云</a:t>
            </a:r>
          </a:p>
        </p:txBody>
      </p:sp>
      <p:pic>
        <p:nvPicPr>
          <p:cNvPr id="46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255" y="1061085"/>
            <a:ext cx="5335271" cy="439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3775" y="254634"/>
            <a:ext cx="1954530" cy="330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图片 12" descr="图片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7459" y="222884"/>
            <a:ext cx="1900556" cy="3322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图片 13" descr="图片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74409" y="3441700"/>
            <a:ext cx="1953896" cy="34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图片 14" descr="图片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7459" y="3557904"/>
            <a:ext cx="2074546" cy="3300096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文本框 2"/>
          <p:cNvSpPr txBox="1"/>
          <p:nvPr/>
        </p:nvSpPr>
        <p:spPr>
          <a:xfrm>
            <a:off x="659129" y="5530849"/>
            <a:ext cx="5050157" cy="1378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直观看到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阿勒泰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主站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新疆</a:t>
            </a:r>
            <a:r>
              <a:t>”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是出现频次最高的核心关键词，这也印证了阿勒泰作为核心主体、主站作为传播关键节点的属性；同时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冰雪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旅游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文旅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我的阿勒泰</a:t>
            </a:r>
            <a:r>
              <a:t>”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等词汇，体现出阿勒泰的文旅特色与相关</a:t>
            </a:r>
            <a:r>
              <a:t>IP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的强关联性，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上海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全国</a:t>
            </a:r>
            <a:r>
              <a:t>”“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中国</a:t>
            </a:r>
            <a:r>
              <a:t>”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等词则反映出其传播范围从区域走向全国的特点。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标题 1"/>
          <p:cNvSpPr txBox="1"/>
          <p:nvPr>
            <p:ph type="title"/>
          </p:nvPr>
        </p:nvSpPr>
        <p:spPr>
          <a:xfrm>
            <a:off x="666750" y="84771"/>
            <a:ext cx="10858500" cy="900114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r>
              <a:t>——</a:t>
            </a:r>
          </a:p>
        </p:txBody>
      </p:sp>
      <p:sp>
        <p:nvSpPr>
          <p:cNvPr id="470" name="文本框 6"/>
          <p:cNvSpPr txBox="1"/>
          <p:nvPr/>
        </p:nvSpPr>
        <p:spPr>
          <a:xfrm>
            <a:off x="3656329" y="339090"/>
            <a:ext cx="401637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微词云</a:t>
            </a:r>
          </a:p>
        </p:txBody>
      </p:sp>
      <p:pic>
        <p:nvPicPr>
          <p:cNvPr id="471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69" y="1363980"/>
            <a:ext cx="5335272" cy="439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234" y="640715"/>
            <a:ext cx="3800476" cy="596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文本框 50"/>
          <p:cNvSpPr txBox="1"/>
          <p:nvPr/>
        </p:nvSpPr>
        <p:spPr>
          <a:xfrm rot="267784">
            <a:off x="2889586" y="2376620"/>
            <a:ext cx="743775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社交网络媒体分析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标题 1"/>
          <p:cNvSpPr txBox="1"/>
          <p:nvPr>
            <p:ph type="title"/>
          </p:nvPr>
        </p:nvSpPr>
        <p:spPr>
          <a:xfrm>
            <a:off x="666750" y="84771"/>
            <a:ext cx="10858500" cy="900114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r>
              <a:t>——</a:t>
            </a:r>
          </a:p>
        </p:txBody>
      </p:sp>
      <p:sp>
        <p:nvSpPr>
          <p:cNvPr id="475" name="文本框 6"/>
          <p:cNvSpPr txBox="1"/>
          <p:nvPr/>
        </p:nvSpPr>
        <p:spPr>
          <a:xfrm>
            <a:off x="3656329" y="339090"/>
            <a:ext cx="4016376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/>
            </a:lvl1pPr>
          </a:lstStyle>
          <a:p>
            <a:pPr/>
            <a:r>
              <a:t>Echarts</a:t>
            </a:r>
          </a:p>
        </p:txBody>
      </p:sp>
      <p:pic>
        <p:nvPicPr>
          <p:cNvPr id="47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994" y="1143635"/>
            <a:ext cx="9423401" cy="5169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标题 1"/>
          <p:cNvSpPr txBox="1"/>
          <p:nvPr>
            <p:ph type="title"/>
          </p:nvPr>
        </p:nvSpPr>
        <p:spPr>
          <a:xfrm>
            <a:off x="666750" y="84771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</a:p>
        </p:txBody>
      </p:sp>
      <p:sp>
        <p:nvSpPr>
          <p:cNvPr id="479" name="文本框 7"/>
          <p:cNvSpPr txBox="1"/>
          <p:nvPr/>
        </p:nvSpPr>
        <p:spPr>
          <a:xfrm>
            <a:off x="939165" y="1010919"/>
            <a:ext cx="685355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1.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文旅经济：从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流量</a:t>
            </a:r>
            <a:r>
              <a:t>”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到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留量</a:t>
            </a:r>
            <a:r>
              <a:t>”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的全链条赋能</a:t>
            </a:r>
          </a:p>
        </p:txBody>
      </p:sp>
      <p:pic>
        <p:nvPicPr>
          <p:cNvPr id="48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340" y="1641475"/>
            <a:ext cx="7666356" cy="460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rcRect l="0" t="0" r="38589" b="0"/>
          <a:stretch>
            <a:fillRect/>
          </a:stretch>
        </p:blipFill>
        <p:spPr>
          <a:xfrm>
            <a:off x="238759" y="1584351"/>
            <a:ext cx="3539492" cy="3476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rcRect l="0" t="0" r="42320" b="0"/>
          <a:stretch>
            <a:fillRect/>
          </a:stretch>
        </p:blipFill>
        <p:spPr>
          <a:xfrm>
            <a:off x="239394" y="5060950"/>
            <a:ext cx="3538856" cy="171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标题 1"/>
          <p:cNvSpPr txBox="1"/>
          <p:nvPr>
            <p:ph type="title"/>
          </p:nvPr>
        </p:nvSpPr>
        <p:spPr>
          <a:xfrm>
            <a:off x="660400" y="128269"/>
            <a:ext cx="10858500" cy="1310007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br>
              <a:rPr>
                <a:latin typeface="微软雅黑"/>
                <a:ea typeface="微软雅黑"/>
                <a:cs typeface="微软雅黑"/>
                <a:sym typeface="微软雅黑"/>
              </a:rPr>
            </a:br>
          </a:p>
        </p:txBody>
      </p:sp>
      <p:sp>
        <p:nvSpPr>
          <p:cNvPr id="485" name="文本框 3"/>
          <p:cNvSpPr txBox="1"/>
          <p:nvPr/>
        </p:nvSpPr>
        <p:spPr>
          <a:xfrm>
            <a:off x="937894" y="1130935"/>
            <a:ext cx="60109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文化传播：从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地域符号</a:t>
            </a:r>
            <a:r>
              <a:t>”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到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全国乃至国际文化名片</a:t>
            </a:r>
          </a:p>
        </p:txBody>
      </p:sp>
      <p:pic>
        <p:nvPicPr>
          <p:cNvPr id="48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175" y="1753235"/>
            <a:ext cx="8312785" cy="4939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标题 1"/>
          <p:cNvSpPr txBox="1"/>
          <p:nvPr>
            <p:ph type="title"/>
          </p:nvPr>
        </p:nvSpPr>
        <p:spPr>
          <a:xfrm>
            <a:off x="660400" y="128269"/>
            <a:ext cx="10858500" cy="1310007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br>
              <a:rPr>
                <a:latin typeface="微软雅黑"/>
                <a:ea typeface="微软雅黑"/>
                <a:cs typeface="微软雅黑"/>
                <a:sym typeface="微软雅黑"/>
              </a:rPr>
            </a:br>
          </a:p>
        </p:txBody>
      </p:sp>
      <p:sp>
        <p:nvSpPr>
          <p:cNvPr id="489" name="文本框 2"/>
          <p:cNvSpPr txBox="1"/>
          <p:nvPr/>
        </p:nvSpPr>
        <p:spPr>
          <a:xfrm>
            <a:off x="774700" y="1010919"/>
            <a:ext cx="65957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3.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影视行业：树立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散文影视化</a:t>
            </a:r>
            <a:r>
              <a:t>”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与 </a:t>
            </a:r>
            <a:r>
              <a:t>“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文旅融合</a:t>
            </a:r>
            <a:r>
              <a:t>”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双重标杆</a:t>
            </a:r>
          </a:p>
        </p:txBody>
      </p:sp>
      <p:pic>
        <p:nvPicPr>
          <p:cNvPr id="49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50" y="1761489"/>
            <a:ext cx="8388350" cy="482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标题 1"/>
          <p:cNvSpPr txBox="1"/>
          <p:nvPr>
            <p:ph type="title"/>
          </p:nvPr>
        </p:nvSpPr>
        <p:spPr>
          <a:xfrm>
            <a:off x="660400" y="128269"/>
            <a:ext cx="10858500" cy="1310007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br>
              <a:rPr>
                <a:latin typeface="微软雅黑"/>
                <a:ea typeface="微软雅黑"/>
                <a:cs typeface="微软雅黑"/>
                <a:sym typeface="微软雅黑"/>
              </a:rPr>
            </a:br>
          </a:p>
        </p:txBody>
      </p:sp>
      <p:sp>
        <p:nvSpPr>
          <p:cNvPr id="493" name="文本框 2"/>
          <p:cNvSpPr txBox="1"/>
          <p:nvPr/>
        </p:nvSpPr>
        <p:spPr>
          <a:xfrm>
            <a:off x="774700" y="1010919"/>
            <a:ext cx="65957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4.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社会民生：基础设施升级与精神共鸣的双重提升</a:t>
            </a:r>
          </a:p>
        </p:txBody>
      </p:sp>
      <p:pic>
        <p:nvPicPr>
          <p:cNvPr id="494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" y="2237739"/>
            <a:ext cx="7145020" cy="411797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文本框 4"/>
          <p:cNvSpPr txBox="1"/>
          <p:nvPr/>
        </p:nvSpPr>
        <p:spPr>
          <a:xfrm>
            <a:off x="1085850" y="1774189"/>
            <a:ext cx="539496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阿勒泰地区文旅经济与清洁能源相结合发展的报道</a:t>
            </a:r>
          </a:p>
        </p:txBody>
      </p:sp>
      <p:sp>
        <p:nvSpPr>
          <p:cNvPr id="496" name="文本框 99"/>
          <p:cNvSpPr txBox="1"/>
          <p:nvPr/>
        </p:nvSpPr>
        <p:spPr>
          <a:xfrm>
            <a:off x="7639685" y="3178810"/>
            <a:ext cx="3459481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以抽水蓄能电站为核心（布尔津</a:t>
            </a:r>
            <a:r>
              <a:t>140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万千瓦项目），配套</a:t>
            </a:r>
            <a:r>
              <a:t>560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万千瓦风光项目，通过</a:t>
            </a:r>
            <a:r>
              <a:t>“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储电</a:t>
            </a:r>
            <a:r>
              <a:t>-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放电</a:t>
            </a:r>
            <a:r>
              <a:t>”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模式解决绿电存储问题；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>
              <a:defRPr sz="1600">
                <a:solidFill>
                  <a:srgbClr val="FFFFFF"/>
                </a:solidFill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该项目投产后每年可节约标煤</a:t>
            </a:r>
            <a:r>
              <a:t>72.7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万吨、减碳</a:t>
            </a:r>
            <a:r>
              <a:t>219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万吨，成为区域绿色能源基地，同时支撑文旅产业的电力需求。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标题 1"/>
          <p:cNvSpPr txBox="1"/>
          <p:nvPr>
            <p:ph type="title"/>
          </p:nvPr>
        </p:nvSpPr>
        <p:spPr>
          <a:xfrm>
            <a:off x="660400" y="128269"/>
            <a:ext cx="10858500" cy="1310007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br>
              <a:rPr>
                <a:latin typeface="微软雅黑"/>
                <a:ea typeface="微软雅黑"/>
                <a:cs typeface="微软雅黑"/>
                <a:sym typeface="微软雅黑"/>
              </a:rPr>
            </a:br>
          </a:p>
        </p:txBody>
      </p:sp>
      <p:sp>
        <p:nvSpPr>
          <p:cNvPr id="499" name="文本框 2"/>
          <p:cNvSpPr txBox="1"/>
          <p:nvPr/>
        </p:nvSpPr>
        <p:spPr>
          <a:xfrm>
            <a:off x="774700" y="1010919"/>
            <a:ext cx="65957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4.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社会民生：基础设施升级与精神共鸣的双重提升</a:t>
            </a:r>
          </a:p>
        </p:txBody>
      </p:sp>
      <p:sp>
        <p:nvSpPr>
          <p:cNvPr id="500" name="文本框 4"/>
          <p:cNvSpPr txBox="1"/>
          <p:nvPr/>
        </p:nvSpPr>
        <p:spPr>
          <a:xfrm>
            <a:off x="1085850" y="1774189"/>
            <a:ext cx="539496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阿勒泰地区文旅经济与清洁能源相结合发展的报道</a:t>
            </a:r>
          </a:p>
        </p:txBody>
      </p:sp>
      <p:pic>
        <p:nvPicPr>
          <p:cNvPr id="501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73960"/>
            <a:ext cx="6670041" cy="3825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9030" y="535940"/>
            <a:ext cx="4457701" cy="325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9030" y="3792854"/>
            <a:ext cx="4457066" cy="2648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标题 1"/>
          <p:cNvSpPr txBox="1"/>
          <p:nvPr>
            <p:ph type="title"/>
          </p:nvPr>
        </p:nvSpPr>
        <p:spPr>
          <a:xfrm>
            <a:off x="660400" y="128270"/>
            <a:ext cx="10858500" cy="1000126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r>
              <a:t>——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新闻发布时间趋势图</a:t>
            </a:r>
          </a:p>
        </p:txBody>
      </p:sp>
      <p:pic>
        <p:nvPicPr>
          <p:cNvPr id="50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5065" y="1172844"/>
            <a:ext cx="7341235" cy="369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rcRect l="0" t="0" r="49739" b="0"/>
          <a:stretch>
            <a:fillRect/>
          </a:stretch>
        </p:blipFill>
        <p:spPr>
          <a:xfrm>
            <a:off x="524509" y="1172844"/>
            <a:ext cx="3775711" cy="414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图片 9" descr="图片 9"/>
          <p:cNvPicPr>
            <a:picLocks noChangeAspect="1"/>
          </p:cNvPicPr>
          <p:nvPr/>
        </p:nvPicPr>
        <p:blipFill>
          <a:blip r:embed="rId4">
            <a:extLst/>
          </a:blip>
          <a:srcRect l="0" t="0" r="50195" b="0"/>
          <a:stretch>
            <a:fillRect/>
          </a:stretch>
        </p:blipFill>
        <p:spPr>
          <a:xfrm>
            <a:off x="1804035" y="4293234"/>
            <a:ext cx="2716530" cy="240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标题 1"/>
          <p:cNvSpPr txBox="1"/>
          <p:nvPr>
            <p:ph type="title"/>
          </p:nvPr>
        </p:nvSpPr>
        <p:spPr>
          <a:xfrm>
            <a:off x="660400" y="128270"/>
            <a:ext cx="10858500" cy="1000126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核心分析结果</a:t>
            </a:r>
            <a:r>
              <a:t>——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三个新闻平台分析对比</a:t>
            </a:r>
          </a:p>
        </p:txBody>
      </p:sp>
      <p:pic>
        <p:nvPicPr>
          <p:cNvPr id="51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14" y="1169035"/>
            <a:ext cx="7876542" cy="495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0" t="0" r="38977" b="0"/>
          <a:stretch>
            <a:fillRect/>
          </a:stretch>
        </p:blipFill>
        <p:spPr>
          <a:xfrm>
            <a:off x="8264524" y="264160"/>
            <a:ext cx="3589657" cy="347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rcRect l="0" t="0" r="15058" b="0"/>
          <a:stretch>
            <a:fillRect/>
          </a:stretch>
        </p:blipFill>
        <p:spPr>
          <a:xfrm>
            <a:off x="8264525" y="3773170"/>
            <a:ext cx="3573780" cy="2499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1"/>
          <p:cNvSpPr txBox="1"/>
          <p:nvPr/>
        </p:nvSpPr>
        <p:spPr>
          <a:xfrm>
            <a:off x="646429" y="1158875"/>
            <a:ext cx="10751186" cy="366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好的影视</a:t>
            </a:r>
            <a:r>
              <a:t>IP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能够将一个地域特有的人文风貌展现在大众面前，既是一种优质的文化输出形式，又能激发游客的影视同款打卡热潮，实现从线上流量到线下旅游消费的有效转化。电视剧《我的阿勒泰》正是这一逻辑的典型印证，其凭借对阿勒泰自然风光、人文风情的细腻呈现，引发了大众对该地区的广泛关注，实现对阿勒泰文旅产业的赋能效应，其成功不仅让阿勒泰的旅游知名度与游客好感度实现显著提升，更推动当地交通、民宿等基础设施的完善升级，优化了游客旅游体验，为区域文旅产业的长效发展奠定了坚实基础，也为后续影视</a:t>
            </a:r>
            <a:r>
              <a:t>IP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与文旅产业融合的创作及运营树立了优秀榜样。</a:t>
            </a:r>
          </a:p>
        </p:txBody>
      </p:sp>
      <p:sp>
        <p:nvSpPr>
          <p:cNvPr id="516" name="标题 1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文本框 7"/>
          <p:cNvSpPr txBox="1"/>
          <p:nvPr/>
        </p:nvSpPr>
        <p:spPr>
          <a:xfrm>
            <a:off x="3093085" y="1953895"/>
            <a:ext cx="6802120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>
                <a:solidFill>
                  <a:srgbClr val="628227"/>
                </a:solidFill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/>
            <a:r>
              <a:t>谢谢观看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e5bed833-6d36-48e3-b086-44f1bd744d82.source.3.zh-Hans.pptx"/>
          <p:cNvGrpSpPr/>
          <p:nvPr/>
        </p:nvGrpSpPr>
        <p:grpSpPr>
          <a:xfrm>
            <a:off x="675278" y="1327375"/>
            <a:ext cx="10789161" cy="5530625"/>
            <a:chOff x="0" y="0"/>
            <a:chExt cx="10789160" cy="5530623"/>
          </a:xfrm>
        </p:grpSpPr>
        <p:sp>
          <p:nvSpPr>
            <p:cNvPr id="174" name="直接连接符 1"/>
            <p:cNvSpPr/>
            <p:nvPr/>
          </p:nvSpPr>
          <p:spPr>
            <a:xfrm>
              <a:off x="103063" y="1349277"/>
              <a:ext cx="6708" cy="4181347"/>
            </a:xfrm>
            <a:prstGeom prst="line">
              <a:avLst/>
            </a:prstGeom>
            <a:noFill/>
            <a:ln w="6350" cap="flat">
              <a:solidFill>
                <a:srgbClr val="00000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5" name="直接连接符 2"/>
            <p:cNvSpPr/>
            <p:nvPr/>
          </p:nvSpPr>
          <p:spPr>
            <a:xfrm>
              <a:off x="103063" y="1349277"/>
              <a:ext cx="6708" cy="4181347"/>
            </a:xfrm>
            <a:prstGeom prst="line">
              <a:avLst/>
            </a:prstGeom>
            <a:noFill/>
            <a:ln w="6350" cap="flat">
              <a:solidFill>
                <a:srgbClr val="000000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76" name="Title"/>
            <p:cNvSpPr txBox="1"/>
            <p:nvPr/>
          </p:nvSpPr>
          <p:spPr>
            <a:xfrm>
              <a:off x="37847" y="0"/>
              <a:ext cx="10749870" cy="7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rmAutofit fontScale="100000" lnSpcReduction="0"/>
            </a:bodyPr>
            <a:lstStyle>
              <a:lvl1pPr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明确研究目的与价值</a:t>
              </a:r>
            </a:p>
          </p:txBody>
        </p:sp>
        <p:grpSp>
          <p:nvGrpSpPr>
            <p:cNvPr id="180" name="组合 21"/>
            <p:cNvGrpSpPr/>
            <p:nvPr/>
          </p:nvGrpSpPr>
          <p:grpSpPr>
            <a:xfrm>
              <a:off x="0" y="840647"/>
              <a:ext cx="10785196" cy="1310492"/>
              <a:chOff x="0" y="0"/>
              <a:chExt cx="10785195" cy="1310490"/>
            </a:xfrm>
          </p:grpSpPr>
          <p:sp>
            <p:nvSpPr>
              <p:cNvPr id="177" name="Icon1"/>
              <p:cNvSpPr/>
              <p:nvPr/>
            </p:nvSpPr>
            <p:spPr>
              <a:xfrm>
                <a:off x="0" y="293916"/>
                <a:ext cx="219541" cy="219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6730" y="9529"/>
                    </a:moveTo>
                    <a:lnTo>
                      <a:pt x="11492" y="14767"/>
                    </a:lnTo>
                    <a:cubicBezTo>
                      <a:pt x="11311" y="14953"/>
                      <a:pt x="11060" y="15056"/>
                      <a:pt x="10800" y="15056"/>
                    </a:cubicBezTo>
                    <a:cubicBezTo>
                      <a:pt x="10540" y="15056"/>
                      <a:pt x="10289" y="14953"/>
                      <a:pt x="10108" y="14767"/>
                    </a:cubicBezTo>
                    <a:lnTo>
                      <a:pt x="4870" y="9529"/>
                    </a:lnTo>
                    <a:cubicBezTo>
                      <a:pt x="4487" y="9146"/>
                      <a:pt x="4487" y="8527"/>
                      <a:pt x="4870" y="8144"/>
                    </a:cubicBezTo>
                    <a:cubicBezTo>
                      <a:pt x="5253" y="7756"/>
                      <a:pt x="5876" y="7756"/>
                      <a:pt x="6259" y="8144"/>
                    </a:cubicBezTo>
                    <a:lnTo>
                      <a:pt x="10800" y="12685"/>
                    </a:lnTo>
                    <a:lnTo>
                      <a:pt x="15341" y="8144"/>
                    </a:lnTo>
                    <a:cubicBezTo>
                      <a:pt x="15724" y="7756"/>
                      <a:pt x="16347" y="7756"/>
                      <a:pt x="16730" y="8144"/>
                    </a:cubicBezTo>
                    <a:cubicBezTo>
                      <a:pt x="17113" y="8527"/>
                      <a:pt x="17113" y="9146"/>
                      <a:pt x="16730" y="9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8" name="Bullet1"/>
              <p:cNvSpPr txBox="1"/>
              <p:nvPr/>
            </p:nvSpPr>
            <p:spPr>
              <a:xfrm>
                <a:off x="353245" y="0"/>
                <a:ext cx="10431951" cy="408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0">
                  <a:srgbClr val="A6A6A6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lnSpc>
                    <a:spcPct val="120000"/>
                  </a:lnSpc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影视文旅联动趋势</a:t>
                </a:r>
              </a:p>
            </p:txBody>
          </p:sp>
          <p:sp>
            <p:nvSpPr>
              <p:cNvPr id="179" name="Text1"/>
              <p:cNvSpPr txBox="1"/>
              <p:nvPr/>
            </p:nvSpPr>
            <p:spPr>
              <a:xfrm>
                <a:off x="353245" y="513071"/>
                <a:ext cx="10431951" cy="7974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近年来，影视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与文旅产业联动成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为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推动区域旅游发展的重要模式，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如电视剧《我的阿勒泰》凭借对阿勒泰自然风光、人文风情的细腻呈现，引发了大众对该地区的广泛关注。</a:t>
                </a:r>
              </a:p>
            </p:txBody>
          </p:sp>
        </p:grpSp>
        <p:grpSp>
          <p:nvGrpSpPr>
            <p:cNvPr id="184" name="组合 22"/>
            <p:cNvGrpSpPr/>
            <p:nvPr/>
          </p:nvGrpSpPr>
          <p:grpSpPr>
            <a:xfrm>
              <a:off x="0" y="2195788"/>
              <a:ext cx="10785200" cy="1255793"/>
              <a:chOff x="0" y="0"/>
              <a:chExt cx="10785199" cy="1255791"/>
            </a:xfrm>
          </p:grpSpPr>
          <p:sp>
            <p:nvSpPr>
              <p:cNvPr id="181" name="Icon2"/>
              <p:cNvSpPr/>
              <p:nvPr/>
            </p:nvSpPr>
            <p:spPr>
              <a:xfrm>
                <a:off x="0" y="293917"/>
                <a:ext cx="219541" cy="219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6730" y="9529"/>
                    </a:moveTo>
                    <a:lnTo>
                      <a:pt x="11492" y="14767"/>
                    </a:lnTo>
                    <a:cubicBezTo>
                      <a:pt x="11311" y="14953"/>
                      <a:pt x="11060" y="15056"/>
                      <a:pt x="10800" y="15056"/>
                    </a:cubicBezTo>
                    <a:cubicBezTo>
                      <a:pt x="10540" y="15056"/>
                      <a:pt x="10289" y="14953"/>
                      <a:pt x="10108" y="14767"/>
                    </a:cubicBezTo>
                    <a:lnTo>
                      <a:pt x="4870" y="9529"/>
                    </a:lnTo>
                    <a:cubicBezTo>
                      <a:pt x="4487" y="9146"/>
                      <a:pt x="4487" y="8527"/>
                      <a:pt x="4870" y="8144"/>
                    </a:cubicBezTo>
                    <a:cubicBezTo>
                      <a:pt x="5253" y="7756"/>
                      <a:pt x="5876" y="7756"/>
                      <a:pt x="6259" y="8144"/>
                    </a:cubicBezTo>
                    <a:lnTo>
                      <a:pt x="10800" y="12685"/>
                    </a:lnTo>
                    <a:lnTo>
                      <a:pt x="15341" y="8144"/>
                    </a:lnTo>
                    <a:cubicBezTo>
                      <a:pt x="15724" y="7756"/>
                      <a:pt x="16347" y="7756"/>
                      <a:pt x="16730" y="8144"/>
                    </a:cubicBezTo>
                    <a:cubicBezTo>
                      <a:pt x="17113" y="8527"/>
                      <a:pt x="17113" y="9146"/>
                      <a:pt x="16730" y="9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2" name="Bullet2"/>
              <p:cNvSpPr txBox="1"/>
              <p:nvPr/>
            </p:nvSpPr>
            <p:spPr>
              <a:xfrm>
                <a:off x="353249" y="0"/>
                <a:ext cx="10431951" cy="408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0">
                  <a:srgbClr val="A6A6A6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lnSpc>
                    <a:spcPct val="120000"/>
                  </a:lnSpc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研究目的</a:t>
                </a:r>
              </a:p>
            </p:txBody>
          </p:sp>
          <p:sp>
            <p:nvSpPr>
              <p:cNvPr id="183" name="Text2"/>
              <p:cNvSpPr txBox="1"/>
              <p:nvPr/>
            </p:nvSpPr>
            <p:spPr>
              <a:xfrm>
                <a:off x="353249" y="513071"/>
                <a:ext cx="10431951" cy="7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通过量化分析社交媒体热度与游客评价数据，验证影视</a:t>
                </a:r>
                <a:r>
                  <a:t>IP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对阿勒泰旅游增长的带动作用。</a:t>
                </a:r>
              </a:p>
            </p:txBody>
          </p:sp>
        </p:grpSp>
        <p:grpSp>
          <p:nvGrpSpPr>
            <p:cNvPr id="188" name="组合 23"/>
            <p:cNvGrpSpPr/>
            <p:nvPr/>
          </p:nvGrpSpPr>
          <p:grpSpPr>
            <a:xfrm>
              <a:off x="0" y="3550930"/>
              <a:ext cx="10789161" cy="1255793"/>
              <a:chOff x="0" y="0"/>
              <a:chExt cx="10789160" cy="1255791"/>
            </a:xfrm>
          </p:grpSpPr>
          <p:sp>
            <p:nvSpPr>
              <p:cNvPr id="185" name="Icon3"/>
              <p:cNvSpPr/>
              <p:nvPr/>
            </p:nvSpPr>
            <p:spPr>
              <a:xfrm>
                <a:off x="0" y="293917"/>
                <a:ext cx="219541" cy="219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6730" y="9529"/>
                    </a:moveTo>
                    <a:lnTo>
                      <a:pt x="11492" y="14767"/>
                    </a:lnTo>
                    <a:cubicBezTo>
                      <a:pt x="11311" y="14953"/>
                      <a:pt x="11060" y="15056"/>
                      <a:pt x="10800" y="15056"/>
                    </a:cubicBezTo>
                    <a:cubicBezTo>
                      <a:pt x="10540" y="15056"/>
                      <a:pt x="10289" y="14953"/>
                      <a:pt x="10108" y="14767"/>
                    </a:cubicBezTo>
                    <a:lnTo>
                      <a:pt x="4870" y="9529"/>
                    </a:lnTo>
                    <a:cubicBezTo>
                      <a:pt x="4487" y="9146"/>
                      <a:pt x="4487" y="8527"/>
                      <a:pt x="4870" y="8144"/>
                    </a:cubicBezTo>
                    <a:cubicBezTo>
                      <a:pt x="5253" y="7756"/>
                      <a:pt x="5876" y="7756"/>
                      <a:pt x="6259" y="8144"/>
                    </a:cubicBezTo>
                    <a:lnTo>
                      <a:pt x="10800" y="12685"/>
                    </a:lnTo>
                    <a:lnTo>
                      <a:pt x="15341" y="8144"/>
                    </a:lnTo>
                    <a:cubicBezTo>
                      <a:pt x="15724" y="7756"/>
                      <a:pt x="16347" y="7756"/>
                      <a:pt x="16730" y="8144"/>
                    </a:cubicBezTo>
                    <a:cubicBezTo>
                      <a:pt x="17113" y="8527"/>
                      <a:pt x="17113" y="9146"/>
                      <a:pt x="16730" y="9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" name="Bullet3"/>
              <p:cNvSpPr txBox="1"/>
              <p:nvPr/>
            </p:nvSpPr>
            <p:spPr>
              <a:xfrm>
                <a:off x="357210" y="0"/>
                <a:ext cx="10431951" cy="408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0">
                  <a:srgbClr val="A6A6A6">
                    <a:alpha val="2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lnSpc>
                    <a:spcPct val="120000"/>
                  </a:lnSpc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数据支撑作用</a:t>
                </a:r>
              </a:p>
            </p:txBody>
          </p:sp>
          <p:sp>
            <p:nvSpPr>
              <p:cNvPr id="187" name="Text3"/>
              <p:cNvSpPr txBox="1"/>
              <p:nvPr/>
            </p:nvSpPr>
            <p:spPr>
              <a:xfrm>
                <a:off x="357210" y="513071"/>
                <a:ext cx="10431951" cy="7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>
                  <a:lnSpc>
                    <a:spcPct val="120000"/>
                  </a:lnSpc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为影视文旅融合发展提供数据支撑与实践参考，助力相关产业决策</a:t>
                </a:r>
                <a:r>
                  <a:rPr sz="1200">
                    <a:latin typeface="微软雅黑"/>
                    <a:ea typeface="微软雅黑"/>
                    <a:cs typeface="微软雅黑"/>
                    <a:sym typeface="微软雅黑"/>
                  </a:rPr>
                  <a:t>。</a:t>
                </a:r>
              </a:p>
            </p:txBody>
          </p:sp>
        </p:grpSp>
      </p:grpSp>
      <p:sp>
        <p:nvSpPr>
          <p:cNvPr id="190" name="标题 8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实验背景与意义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6d649ebf-74bc-446c-add3-cfd664cd660c.source.3.zh-Hans.pptx"/>
          <p:cNvGrpSpPr/>
          <p:nvPr/>
        </p:nvGrpSpPr>
        <p:grpSpPr>
          <a:xfrm>
            <a:off x="372110" y="1093470"/>
            <a:ext cx="5492115" cy="3382400"/>
            <a:chOff x="0" y="0"/>
            <a:chExt cx="5492113" cy="3382399"/>
          </a:xfrm>
        </p:grpSpPr>
        <p:grpSp>
          <p:nvGrpSpPr>
            <p:cNvPr id="197" name="组合 1"/>
            <p:cNvGrpSpPr/>
            <p:nvPr/>
          </p:nvGrpSpPr>
          <p:grpSpPr>
            <a:xfrm>
              <a:off x="0" y="0"/>
              <a:ext cx="5491915" cy="2022476"/>
              <a:chOff x="0" y="0"/>
              <a:chExt cx="5491913" cy="2022475"/>
            </a:xfrm>
          </p:grpSpPr>
          <p:sp>
            <p:nvSpPr>
              <p:cNvPr id="192" name="Bullet1"/>
              <p:cNvSpPr txBox="1"/>
              <p:nvPr/>
            </p:nvSpPr>
            <p:spPr>
              <a:xfrm>
                <a:off x="276860" y="426083"/>
                <a:ext cx="5215055" cy="794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>
                <a:lvl1pPr defTabSz="913764">
                  <a:lnSpc>
                    <a:spcPct val="120000"/>
                  </a:lnSpc>
                  <a:defRPr b="1"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数据来源</a:t>
                </a:r>
              </a:p>
            </p:txBody>
          </p:sp>
          <p:sp>
            <p:nvSpPr>
              <p:cNvPr id="193" name="Text1"/>
              <p:cNvSpPr txBox="1"/>
              <p:nvPr/>
            </p:nvSpPr>
            <p:spPr>
              <a:xfrm>
                <a:off x="0" y="927100"/>
                <a:ext cx="4109085" cy="1095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/>
              <a:p>
                <a:pPr marL="265747" indent="-265747" defTabSz="850391">
                  <a:lnSpc>
                    <a:spcPct val="96000"/>
                  </a:lnSpc>
                  <a:buSzPct val="100000"/>
                  <a:buFont typeface="Arial"/>
                  <a:buChar char="•"/>
                  <a:defRPr sz="1488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小红书采集</a:t>
                </a:r>
                <a:r>
                  <a:t>“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我的阿勒泰</a:t>
                </a:r>
                <a:r>
                  <a:t>”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等相关话题热度数据</a:t>
                </a:r>
              </a:p>
              <a:p>
                <a:pPr marL="265747" indent="-265747" defTabSz="850391">
                  <a:lnSpc>
                    <a:spcPct val="96000"/>
                  </a:lnSpc>
                  <a:buSzPct val="100000"/>
                  <a:buFont typeface="Arial"/>
                  <a:buChar char="•"/>
                  <a:defRPr sz="1488"/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携程采集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阿勒泰三大热门景区（白哈巴、禾木、喀纳斯）用户点评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数据。</a:t>
                </a:r>
              </a:p>
            </p:txBody>
          </p:sp>
          <p:grpSp>
            <p:nvGrpSpPr>
              <p:cNvPr id="196" name="Number1"/>
              <p:cNvGrpSpPr/>
              <p:nvPr/>
            </p:nvGrpSpPr>
            <p:grpSpPr>
              <a:xfrm>
                <a:off x="301291" y="0"/>
                <a:ext cx="902802" cy="361522"/>
                <a:chOff x="0" y="0"/>
                <a:chExt cx="902801" cy="361521"/>
              </a:xfrm>
            </p:grpSpPr>
            <p:sp>
              <p:nvSpPr>
                <p:cNvPr id="194" name="锯齿"/>
                <p:cNvSpPr/>
                <p:nvPr/>
              </p:nvSpPr>
              <p:spPr>
                <a:xfrm>
                  <a:off x="0" y="0"/>
                  <a:ext cx="902802" cy="361522"/>
                </a:xfrm>
                <a:prstGeom prst="chevron">
                  <a:avLst>
                    <a:gd name="adj" fmla="val 37840"/>
                  </a:avLst>
                </a:prstGeom>
                <a:solidFill>
                  <a:srgbClr val="FFFFFF"/>
                </a:solidFill>
                <a:ln w="6350" cap="flat">
                  <a:solidFill>
                    <a:srgbClr val="0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 sz="1200">
                      <a:solidFill>
                        <a:schemeClr val="accent1"/>
                      </a:solidFill>
                    </a:defRPr>
                  </a:pPr>
                </a:p>
              </p:txBody>
            </p:sp>
            <p:sp>
              <p:nvSpPr>
                <p:cNvPr id="195" name="1"/>
                <p:cNvSpPr txBox="1"/>
                <p:nvPr/>
              </p:nvSpPr>
              <p:spPr>
                <a:xfrm>
                  <a:off x="356951" y="3174"/>
                  <a:ext cx="188899" cy="355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b="1" sz="12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</p:grpSp>
        <p:grpSp>
          <p:nvGrpSpPr>
            <p:cNvPr id="202" name="组合 2"/>
            <p:cNvGrpSpPr/>
            <p:nvPr/>
          </p:nvGrpSpPr>
          <p:grpSpPr>
            <a:xfrm>
              <a:off x="277060" y="2169158"/>
              <a:ext cx="5215055" cy="1213242"/>
              <a:chOff x="0" y="0"/>
              <a:chExt cx="5215053" cy="1213240"/>
            </a:xfrm>
          </p:grpSpPr>
          <p:sp>
            <p:nvSpPr>
              <p:cNvPr id="198" name="Bullet2"/>
              <p:cNvSpPr txBox="1"/>
              <p:nvPr/>
            </p:nvSpPr>
            <p:spPr>
              <a:xfrm>
                <a:off x="0" y="418928"/>
                <a:ext cx="5215054" cy="794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 fontScale="100000" lnSpcReduction="0"/>
              </a:bodyPr>
              <a:lstStyle>
                <a:lvl1pPr defTabSz="913764">
                  <a:lnSpc>
                    <a:spcPct val="120000"/>
                  </a:lnSpc>
                  <a:defRPr b="1"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数据采集</a:t>
                </a:r>
              </a:p>
            </p:txBody>
          </p:sp>
          <p:grpSp>
            <p:nvGrpSpPr>
              <p:cNvPr id="201" name="Number2"/>
              <p:cNvGrpSpPr/>
              <p:nvPr/>
            </p:nvGrpSpPr>
            <p:grpSpPr>
              <a:xfrm>
                <a:off x="20620" y="0"/>
                <a:ext cx="902803" cy="361522"/>
                <a:chOff x="0" y="0"/>
                <a:chExt cx="902801" cy="361521"/>
              </a:xfrm>
            </p:grpSpPr>
            <p:sp>
              <p:nvSpPr>
                <p:cNvPr id="199" name="锯齿"/>
                <p:cNvSpPr/>
                <p:nvPr/>
              </p:nvSpPr>
              <p:spPr>
                <a:xfrm>
                  <a:off x="0" y="0"/>
                  <a:ext cx="902802" cy="361522"/>
                </a:xfrm>
                <a:prstGeom prst="chevron">
                  <a:avLst>
                    <a:gd name="adj" fmla="val 37840"/>
                  </a:avLst>
                </a:prstGeom>
                <a:solidFill>
                  <a:srgbClr val="FFFFFF"/>
                </a:solidFill>
                <a:ln w="6350" cap="flat">
                  <a:solidFill>
                    <a:srgbClr val="0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 sz="1200">
                      <a:solidFill>
                        <a:schemeClr val="accent1"/>
                      </a:solidFill>
                    </a:defRPr>
                  </a:pPr>
                </a:p>
              </p:txBody>
            </p:sp>
            <p:sp>
              <p:nvSpPr>
                <p:cNvPr id="200" name="2"/>
                <p:cNvSpPr txBox="1"/>
                <p:nvPr/>
              </p:nvSpPr>
              <p:spPr>
                <a:xfrm>
                  <a:off x="356951" y="3174"/>
                  <a:ext cx="188899" cy="355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normAutofit fontScale="100000" lnSpcReduction="0"/>
                </a:bodyPr>
                <a:lstStyle>
                  <a:lvl1pPr algn="ctr">
                    <a:defRPr b="1" sz="12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</p:grpSp>
      </p:grpSp>
      <p:sp>
        <p:nvSpPr>
          <p:cNvPr id="204" name="标题 5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实验步骤</a:t>
            </a:r>
          </a:p>
        </p:txBody>
      </p:sp>
      <p:sp>
        <p:nvSpPr>
          <p:cNvPr id="205" name="Text2"/>
          <p:cNvSpPr txBox="1"/>
          <p:nvPr/>
        </p:nvSpPr>
        <p:spPr>
          <a:xfrm>
            <a:off x="483869" y="4107815"/>
            <a:ext cx="3415032" cy="238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20000"/>
              </a:lnSpc>
              <a:buSzPct val="100000"/>
              <a:buFont typeface="Arial"/>
              <a:buChar char="•"/>
              <a:defRPr sz="1600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使用新红数据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工具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，手动获取小红书公开的阿勒泰相关话题热度数据。</a:t>
            </a:r>
          </a:p>
          <a:p>
            <a:pPr marL="285750" indent="-285750">
              <a:lnSpc>
                <a:spcPct val="120000"/>
              </a:lnSpc>
              <a:buSzPct val="100000"/>
              <a:buFont typeface="Arial"/>
              <a:buChar char="•"/>
              <a:defRPr sz="1600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使用八爪鱼采集器爬取携程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阿勒泰三大热门景区用户点评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数据，然后使用</a:t>
            </a: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代码分别进行数据清洗和分析。</a:t>
            </a:r>
          </a:p>
        </p:txBody>
      </p:sp>
      <p:pic>
        <p:nvPicPr>
          <p:cNvPr id="20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550" y="2570479"/>
            <a:ext cx="7791450" cy="428752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文本框 7"/>
          <p:cNvSpPr txBox="1"/>
          <p:nvPr/>
        </p:nvSpPr>
        <p:spPr>
          <a:xfrm>
            <a:off x="7031989" y="2233295"/>
            <a:ext cx="444119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携程平台数据爬取并清洗合并后的成果展示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3"/>
          <p:cNvGrpSpPr/>
          <p:nvPr/>
        </p:nvGrpSpPr>
        <p:grpSpPr>
          <a:xfrm>
            <a:off x="581025" y="1177289"/>
            <a:ext cx="10767060" cy="4749801"/>
            <a:chOff x="0" y="0"/>
            <a:chExt cx="10767059" cy="4749799"/>
          </a:xfrm>
        </p:grpSpPr>
        <p:sp>
          <p:nvSpPr>
            <p:cNvPr id="209" name="Bullet3"/>
            <p:cNvSpPr txBox="1"/>
            <p:nvPr/>
          </p:nvSpPr>
          <p:spPr>
            <a:xfrm>
              <a:off x="0" y="361868"/>
              <a:ext cx="10767061" cy="79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>
              <a:lvl1pPr defTabSz="913764">
                <a:lnSpc>
                  <a:spcPct val="120000"/>
                </a:lnSpc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数据清洗</a:t>
              </a:r>
            </a:p>
          </p:txBody>
        </p:sp>
        <p:sp>
          <p:nvSpPr>
            <p:cNvPr id="210" name="Text3"/>
            <p:cNvSpPr txBox="1"/>
            <p:nvPr/>
          </p:nvSpPr>
          <p:spPr>
            <a:xfrm>
              <a:off x="0" y="860424"/>
              <a:ext cx="3959861" cy="3889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600"/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小红书数据：人工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剔除无关话题数据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，如</a:t>
              </a:r>
              <a:r>
                <a:t>“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杭州阿勒泰</a:t>
              </a:r>
              <a:r>
                <a:t>”“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深圳阿勒泰</a:t>
              </a:r>
              <a:r>
                <a:t>”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等无关话题数据。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600"/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携程数据：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删除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空白评论、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重复评记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、无实质内容的灌水评论，如仅含</a:t>
              </a:r>
              <a:r>
                <a:t>“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好</a:t>
              </a:r>
              <a:r>
                <a:t>”“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不错</a:t>
              </a:r>
              <a:r>
                <a:t>”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且无细节的文本。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600"/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过滤乱码与特殊符号，最终保留有效评记</a:t>
              </a:r>
              <a:r>
                <a:t>2550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条；将评论发布时间标准化为</a:t>
              </a:r>
              <a:r>
                <a:t>“YYYY/M/D”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格式，便于时间趋势分析。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600"/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最终保留有效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点评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，整理成相关表格。</a:t>
              </a:r>
            </a:p>
          </p:txBody>
        </p:sp>
        <p:grpSp>
          <p:nvGrpSpPr>
            <p:cNvPr id="213" name="Number3"/>
            <p:cNvGrpSpPr/>
            <p:nvPr/>
          </p:nvGrpSpPr>
          <p:grpSpPr>
            <a:xfrm>
              <a:off x="290914" y="0"/>
              <a:ext cx="902803" cy="361561"/>
              <a:chOff x="0" y="0"/>
              <a:chExt cx="902801" cy="361560"/>
            </a:xfrm>
          </p:grpSpPr>
          <p:sp>
            <p:nvSpPr>
              <p:cNvPr id="211" name="锯齿"/>
              <p:cNvSpPr/>
              <p:nvPr/>
            </p:nvSpPr>
            <p:spPr>
              <a:xfrm flipH="1">
                <a:off x="0" y="0"/>
                <a:ext cx="902802" cy="361561"/>
              </a:xfrm>
              <a:prstGeom prst="chevron">
                <a:avLst>
                  <a:gd name="adj" fmla="val 37840"/>
                </a:avLst>
              </a:prstGeom>
              <a:solidFill>
                <a:srgbClr val="FFFFFF"/>
              </a:solidFill>
              <a:ln w="6350" cap="flat">
                <a:solidFill>
                  <a:srgbClr val="000000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12" name="3"/>
              <p:cNvSpPr txBox="1"/>
              <p:nvPr/>
            </p:nvSpPr>
            <p:spPr>
              <a:xfrm>
                <a:off x="356952" y="3175"/>
                <a:ext cx="188899" cy="3552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normAutofit fontScale="100000" lnSpcReduction="0"/>
              </a:bodyPr>
              <a:lstStyle>
                <a:lvl1pPr algn="ctr">
                  <a:defRPr b="1" sz="1200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sp>
        <p:nvSpPr>
          <p:cNvPr id="215" name="标题 5"/>
          <p:cNvSpPr txBox="1"/>
          <p:nvPr>
            <p:ph type="title"/>
          </p:nvPr>
        </p:nvSpPr>
        <p:spPr>
          <a:xfrm>
            <a:off x="660400" y="12858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实验步骤</a:t>
            </a:r>
          </a:p>
        </p:txBody>
      </p:sp>
      <p:pic>
        <p:nvPicPr>
          <p:cNvPr id="21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7880" y="610869"/>
            <a:ext cx="4162426" cy="624713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文本框 2"/>
          <p:cNvSpPr txBox="1"/>
          <p:nvPr/>
        </p:nvSpPr>
        <p:spPr>
          <a:xfrm>
            <a:off x="8241029" y="261620"/>
            <a:ext cx="310705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数据清洗代码展示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aacdfafa-4579-4046-a91a-1d1750f9d38a.source.2.zh-Hans.pptx"/>
          <p:cNvGrpSpPr/>
          <p:nvPr/>
        </p:nvGrpSpPr>
        <p:grpSpPr>
          <a:xfrm>
            <a:off x="404495" y="1092199"/>
            <a:ext cx="7195185" cy="5947366"/>
            <a:chOff x="0" y="0"/>
            <a:chExt cx="7195184" cy="5947364"/>
          </a:xfrm>
        </p:grpSpPr>
        <p:sp>
          <p:nvSpPr>
            <p:cNvPr id="219" name="i$ľiḍé"/>
            <p:cNvSpPr/>
            <p:nvPr/>
          </p:nvSpPr>
          <p:spPr>
            <a:xfrm>
              <a:off x="5862572" y="0"/>
              <a:ext cx="1321184" cy="311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0" y="0"/>
                  </a:moveTo>
                  <a:cubicBezTo>
                    <a:pt x="11895" y="0"/>
                    <a:pt x="21546" y="4820"/>
                    <a:pt x="21573" y="10775"/>
                  </a:cubicBezTo>
                  <a:cubicBezTo>
                    <a:pt x="21600" y="16731"/>
                    <a:pt x="11993" y="21573"/>
                    <a:pt x="98" y="21600"/>
                  </a:cubicBezTo>
                </a:path>
              </a:pathLst>
            </a:custGeom>
            <a:noFill/>
            <a:ln w="12700" cap="rnd">
              <a:solidFill>
                <a:srgbClr val="808080">
                  <a:alpha val="2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224" name="组合 1"/>
            <p:cNvGrpSpPr/>
            <p:nvPr/>
          </p:nvGrpSpPr>
          <p:grpSpPr>
            <a:xfrm>
              <a:off x="0" y="194265"/>
              <a:ext cx="7195185" cy="5753100"/>
              <a:chOff x="0" y="0"/>
              <a:chExt cx="7195184" cy="5753099"/>
            </a:xfrm>
          </p:grpSpPr>
          <p:grpSp>
            <p:nvGrpSpPr>
              <p:cNvPr id="222" name="Bullet1"/>
              <p:cNvGrpSpPr/>
              <p:nvPr/>
            </p:nvGrpSpPr>
            <p:grpSpPr>
              <a:xfrm>
                <a:off x="255905" y="0"/>
                <a:ext cx="5400675" cy="483235"/>
                <a:chOff x="0" y="0"/>
                <a:chExt cx="5400674" cy="483234"/>
              </a:xfrm>
            </p:grpSpPr>
            <p:sp>
              <p:nvSpPr>
                <p:cNvPr id="220" name="圆角矩形"/>
                <p:cNvSpPr/>
                <p:nvPr/>
              </p:nvSpPr>
              <p:spPr>
                <a:xfrm>
                  <a:off x="0" y="0"/>
                  <a:ext cx="5400675" cy="4832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08080">
                    <a:alpha val="14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</a:p>
              </p:txBody>
            </p:sp>
            <p:sp>
              <p:nvSpPr>
                <p:cNvPr id="221" name="携程阿勒泰热门景区用户点评数据结果"/>
                <p:cNvSpPr txBox="1"/>
                <p:nvPr/>
              </p:nvSpPr>
              <p:spPr>
                <a:xfrm>
                  <a:off x="70766" y="63816"/>
                  <a:ext cx="5259142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携程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阿勒泰热门景区用户点评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数据结果</a:t>
                  </a:r>
                </a:p>
              </p:txBody>
            </p:sp>
          </p:grpSp>
          <p:sp>
            <p:nvSpPr>
              <p:cNvPr id="223" name="Text1"/>
              <p:cNvSpPr txBox="1"/>
              <p:nvPr/>
            </p:nvSpPr>
            <p:spPr>
              <a:xfrm>
                <a:off x="0" y="3474719"/>
                <a:ext cx="7195186" cy="2278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2016-2023</a:t>
                </a:r>
                <a:r>
                  <a:t>：低关注状态</a:t>
                </a:r>
              </a:p>
              <a:p>
                <a:pPr>
                  <a:lnSpc>
                    <a:spcPct val="120000"/>
                  </a:lnSpc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多数月份点评量＜</a:t>
                </a:r>
                <a:r>
                  <a:t>20 </a:t>
                </a:r>
                <a:r>
                  <a:t>条，仅旺季小幅波动，缺乏破圈契机。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2024 </a:t>
                </a:r>
                <a:r>
                  <a:t>后：</a:t>
                </a:r>
                <a:r>
                  <a:t>IP </a:t>
                </a:r>
                <a:r>
                  <a:t>驱动爆发</a:t>
                </a:r>
              </a:p>
              <a:p>
                <a:pPr>
                  <a:lnSpc>
                    <a:spcPct val="120000"/>
                  </a:lnSpc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《我的阿勒泰》播出后，月点评量峰值破</a:t>
                </a:r>
                <a:r>
                  <a:t> 100 </a:t>
                </a:r>
                <a:r>
                  <a:t>条，热度长期高企，与</a:t>
                </a:r>
                <a:r>
                  <a:t> IP </a:t>
                </a:r>
                <a:r>
                  <a:t>节点高度契合。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5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“</a:t>
                </a:r>
                <a:r>
                  <a:t>前低后高</a:t>
                </a:r>
                <a:r>
                  <a:t>” </a:t>
                </a:r>
                <a:r>
                  <a:t>的对比，印证文旅</a:t>
                </a:r>
                <a:r>
                  <a:t> IP </a:t>
                </a:r>
                <a:r>
                  <a:t>有效吸引影视粉丝等非传统客群，激活淡季流量，是景区流量增长的关键变量，为</a:t>
                </a:r>
                <a:r>
                  <a:t>“</a:t>
                </a:r>
                <a:r>
                  <a:t>影视</a:t>
                </a:r>
                <a:r>
                  <a:t> IP </a:t>
                </a:r>
                <a:r>
                  <a:t>赋能文旅</a:t>
                </a:r>
                <a:r>
                  <a:t>“ </a:t>
                </a:r>
                <a:r>
                  <a:t>提供核心数据支撑。</a:t>
                </a:r>
              </a:p>
            </p:txBody>
          </p:sp>
        </p:grpSp>
        <p:sp>
          <p:nvSpPr>
            <p:cNvPr id="225" name="Icon2"/>
            <p:cNvSpPr/>
            <p:nvPr/>
          </p:nvSpPr>
          <p:spPr>
            <a:xfrm>
              <a:off x="5726053" y="3018514"/>
              <a:ext cx="179997" cy="21133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chemeClr val="accent6">
                  <a:alpha val="20000"/>
                </a:scheme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7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pic>
        <p:nvPicPr>
          <p:cNvPr id="228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665" y="1896745"/>
            <a:ext cx="6158866" cy="28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图片 12" descr="图片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6534" y="2113914"/>
            <a:ext cx="4355466" cy="480314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文本框 13"/>
          <p:cNvSpPr txBox="1"/>
          <p:nvPr/>
        </p:nvSpPr>
        <p:spPr>
          <a:xfrm>
            <a:off x="9474835" y="1807210"/>
            <a:ext cx="211518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代码展示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aacdfafa-4579-4046-a91a-1d1750f9d38a.source.2.zh-Hans.pptx"/>
          <p:cNvGrpSpPr/>
          <p:nvPr/>
        </p:nvGrpSpPr>
        <p:grpSpPr>
          <a:xfrm>
            <a:off x="459739" y="1092199"/>
            <a:ext cx="7128513" cy="5967050"/>
            <a:chOff x="0" y="0"/>
            <a:chExt cx="7128511" cy="5967048"/>
          </a:xfrm>
        </p:grpSpPr>
        <p:sp>
          <p:nvSpPr>
            <p:cNvPr id="232" name="i$ľiḍé"/>
            <p:cNvSpPr/>
            <p:nvPr/>
          </p:nvSpPr>
          <p:spPr>
            <a:xfrm>
              <a:off x="5807328" y="0"/>
              <a:ext cx="1321184" cy="311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0" y="0"/>
                  </a:moveTo>
                  <a:cubicBezTo>
                    <a:pt x="11895" y="0"/>
                    <a:pt x="21546" y="4820"/>
                    <a:pt x="21573" y="10775"/>
                  </a:cubicBezTo>
                  <a:cubicBezTo>
                    <a:pt x="21600" y="16731"/>
                    <a:pt x="11993" y="21573"/>
                    <a:pt x="98" y="21600"/>
                  </a:cubicBezTo>
                </a:path>
              </a:pathLst>
            </a:custGeom>
            <a:noFill/>
            <a:ln w="12700" cap="rnd">
              <a:solidFill>
                <a:srgbClr val="808080">
                  <a:alpha val="2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237" name="组合 1"/>
            <p:cNvGrpSpPr/>
            <p:nvPr/>
          </p:nvGrpSpPr>
          <p:grpSpPr>
            <a:xfrm>
              <a:off x="0" y="194265"/>
              <a:ext cx="7026910" cy="5772784"/>
              <a:chOff x="0" y="0"/>
              <a:chExt cx="7026909" cy="5772783"/>
            </a:xfrm>
          </p:grpSpPr>
          <p:grpSp>
            <p:nvGrpSpPr>
              <p:cNvPr id="235" name="Bullet1"/>
              <p:cNvGrpSpPr/>
              <p:nvPr/>
            </p:nvGrpSpPr>
            <p:grpSpPr>
              <a:xfrm>
                <a:off x="200660" y="0"/>
                <a:ext cx="5400676" cy="483235"/>
                <a:chOff x="0" y="0"/>
                <a:chExt cx="5400675" cy="483234"/>
              </a:xfrm>
            </p:grpSpPr>
            <p:sp>
              <p:nvSpPr>
                <p:cNvPr id="233" name="圆角矩形"/>
                <p:cNvSpPr/>
                <p:nvPr/>
              </p:nvSpPr>
              <p:spPr>
                <a:xfrm>
                  <a:off x="0" y="0"/>
                  <a:ext cx="5400675" cy="4832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08080">
                    <a:alpha val="14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</a:p>
              </p:txBody>
            </p:sp>
            <p:sp>
              <p:nvSpPr>
                <p:cNvPr id="234" name="携程阿勒泰热门景区用户点评数据结果"/>
                <p:cNvSpPr txBox="1"/>
                <p:nvPr/>
              </p:nvSpPr>
              <p:spPr>
                <a:xfrm>
                  <a:off x="70766" y="63816"/>
                  <a:ext cx="5259143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b="1" sz="2000"/>
                  </a:pP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携程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阿勒泰热门景区用户点评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数据结果</a:t>
                  </a:r>
                </a:p>
              </p:txBody>
            </p:sp>
          </p:grpSp>
          <p:sp>
            <p:nvSpPr>
              <p:cNvPr id="236" name="Text1"/>
              <p:cNvSpPr txBox="1"/>
              <p:nvPr/>
            </p:nvSpPr>
            <p:spPr>
              <a:xfrm>
                <a:off x="0" y="3598543"/>
                <a:ext cx="7026911" cy="2174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总量暴增：</a:t>
                </a:r>
                <a:r>
                  <a:t>IP </a:t>
                </a:r>
                <a:r>
                  <a:t>前（</a:t>
                </a:r>
                <a:r>
                  <a:t>2024.05 </a:t>
                </a:r>
                <a:r>
                  <a:t>前）总评论</a:t>
                </a:r>
                <a:r>
                  <a:t> 771 </a:t>
                </a:r>
                <a:r>
                  <a:t>条，</a:t>
                </a:r>
                <a:r>
                  <a:t>IP </a:t>
                </a:r>
                <a:r>
                  <a:t>后（</a:t>
                </a:r>
                <a:r>
                  <a:t>2024.05 </a:t>
                </a:r>
                <a:r>
                  <a:t>后）达</a:t>
                </a:r>
                <a:r>
                  <a:t> 1784 </a:t>
                </a:r>
                <a:r>
                  <a:t>条，增幅</a:t>
                </a:r>
                <a:r>
                  <a:t> 131%</a:t>
                </a:r>
                <a:r>
                  <a:t>。</a:t>
                </a:r>
              </a:p>
              <a:p>
                <a:pPr marL="285750" indent="-285750">
                  <a:lnSpc>
                    <a:spcPct val="120000"/>
                  </a:lnSpc>
                  <a:buSzPct val="100000"/>
                  <a:buFont typeface="Arial"/>
                  <a:buChar char="•"/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结构倾斜：禾木是电视剧的主取景地，其评论占比从</a:t>
                </a:r>
                <a:r>
                  <a:t> 25% </a:t>
                </a:r>
                <a:r>
                  <a:t>升至</a:t>
                </a:r>
                <a:r>
                  <a:t> 50%</a:t>
                </a:r>
                <a:r>
                  <a:t>，成评论量最高景区。</a:t>
                </a:r>
              </a:p>
              <a:p>
                <a:pPr>
                  <a:lnSpc>
                    <a:spcPct val="120000"/>
                  </a:lnSpc>
                  <a:defRPr sz="14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IP </a:t>
                </a:r>
                <a:r>
                  <a:t>带动阿勒泰区域旅游流量，非单一景区短期炒作。禾木（</a:t>
                </a:r>
                <a:r>
                  <a:t>IP </a:t>
                </a:r>
                <a:r>
                  <a:t>核心取景地）热度飙升，印证</a:t>
                </a:r>
                <a:r>
                  <a:t>“IP</a:t>
                </a:r>
                <a:r>
                  <a:t>取景地</a:t>
                </a:r>
                <a:r>
                  <a:t>”</a:t>
                </a:r>
                <a:r>
                  <a:t>与景区热度强正相关，实现小众景区</a:t>
                </a:r>
                <a:r>
                  <a:t>“</a:t>
                </a:r>
                <a:r>
                  <a:t>出圈</a:t>
                </a:r>
                <a:r>
                  <a:t>”</a:t>
                </a:r>
                <a:r>
                  <a:t>，体现</a:t>
                </a:r>
                <a:r>
                  <a:t>IP</a:t>
                </a:r>
                <a:r>
                  <a:t>对区域旅游资源的价值重塑。</a:t>
                </a:r>
              </a:p>
            </p:txBody>
          </p:sp>
        </p:grpSp>
        <p:sp>
          <p:nvSpPr>
            <p:cNvPr id="238" name="Icon2"/>
            <p:cNvSpPr/>
            <p:nvPr/>
          </p:nvSpPr>
          <p:spPr>
            <a:xfrm>
              <a:off x="5670809" y="3018514"/>
              <a:ext cx="179997" cy="21133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50800" dir="5400000">
                <a:schemeClr val="accent6">
                  <a:alpha val="20000"/>
                </a:scheme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40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pic>
        <p:nvPicPr>
          <p:cNvPr id="241" name="图片 29" descr="图片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819" y="1769745"/>
            <a:ext cx="5285106" cy="3062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9050" y="2211070"/>
            <a:ext cx="4552950" cy="464693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文本框 7"/>
          <p:cNvSpPr txBox="1"/>
          <p:nvPr/>
        </p:nvSpPr>
        <p:spPr>
          <a:xfrm>
            <a:off x="9284335" y="1833245"/>
            <a:ext cx="198818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代码展示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标题 8"/>
          <p:cNvSpPr txBox="1"/>
          <p:nvPr>
            <p:ph type="title"/>
          </p:nvPr>
        </p:nvSpPr>
        <p:spPr>
          <a:xfrm>
            <a:off x="660400" y="386396"/>
            <a:ext cx="10858500" cy="90011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实验结果</a:t>
            </a:r>
          </a:p>
        </p:txBody>
      </p:sp>
      <p:sp>
        <p:nvSpPr>
          <p:cNvPr id="246" name="文本框 7"/>
          <p:cNvSpPr txBox="1"/>
          <p:nvPr/>
        </p:nvSpPr>
        <p:spPr>
          <a:xfrm>
            <a:off x="9589769" y="1079500"/>
            <a:ext cx="198818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python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代码展示</a:t>
            </a:r>
          </a:p>
        </p:txBody>
      </p:sp>
      <p:grpSp>
        <p:nvGrpSpPr>
          <p:cNvPr id="255" name="组合 12"/>
          <p:cNvGrpSpPr/>
          <p:nvPr/>
        </p:nvGrpSpPr>
        <p:grpSpPr>
          <a:xfrm>
            <a:off x="191770" y="1092199"/>
            <a:ext cx="7494270" cy="4972052"/>
            <a:chOff x="0" y="0"/>
            <a:chExt cx="7494269" cy="4972050"/>
          </a:xfrm>
        </p:grpSpPr>
        <p:grpSp>
          <p:nvGrpSpPr>
            <p:cNvPr id="253" name="aacdfafa-4579-4046-a91a-1d1750f9d38a.source.2.zh-Hans.pptx"/>
            <p:cNvGrpSpPr/>
            <p:nvPr/>
          </p:nvGrpSpPr>
          <p:grpSpPr>
            <a:xfrm>
              <a:off x="468630" y="0"/>
              <a:ext cx="7025640" cy="4342098"/>
              <a:chOff x="0" y="0"/>
              <a:chExt cx="7025638" cy="4342097"/>
            </a:xfrm>
          </p:grpSpPr>
          <p:sp>
            <p:nvSpPr>
              <p:cNvPr id="247" name="i$ľiḍé"/>
              <p:cNvSpPr/>
              <p:nvPr/>
            </p:nvSpPr>
            <p:spPr>
              <a:xfrm>
                <a:off x="5606667" y="0"/>
                <a:ext cx="1321184" cy="3119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3" h="21600" fill="norm" stroke="1" extrusionOk="0">
                    <a:moveTo>
                      <a:pt x="0" y="0"/>
                    </a:moveTo>
                    <a:cubicBezTo>
                      <a:pt x="11895" y="0"/>
                      <a:pt x="21546" y="4820"/>
                      <a:pt x="21573" y="10775"/>
                    </a:cubicBezTo>
                    <a:cubicBezTo>
                      <a:pt x="21600" y="16731"/>
                      <a:pt x="11993" y="21573"/>
                      <a:pt x="98" y="21600"/>
                    </a:cubicBezTo>
                  </a:path>
                </a:pathLst>
              </a:custGeom>
              <a:noFill/>
              <a:ln w="12700" cap="rnd">
                <a:solidFill>
                  <a:srgbClr val="808080">
                    <a:alpha val="20000"/>
                  </a:srgb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52" name="组合 1"/>
              <p:cNvGrpSpPr/>
              <p:nvPr/>
            </p:nvGrpSpPr>
            <p:grpSpPr>
              <a:xfrm>
                <a:off x="0" y="194266"/>
                <a:ext cx="7025639" cy="4147832"/>
                <a:chOff x="0" y="0"/>
                <a:chExt cx="7025638" cy="4147830"/>
              </a:xfrm>
            </p:grpSpPr>
            <p:grpSp>
              <p:nvGrpSpPr>
                <p:cNvPr id="250" name="Bullet1"/>
                <p:cNvGrpSpPr/>
                <p:nvPr/>
              </p:nvGrpSpPr>
              <p:grpSpPr>
                <a:xfrm>
                  <a:off x="0" y="0"/>
                  <a:ext cx="5400675" cy="483240"/>
                  <a:chOff x="0" y="0"/>
                  <a:chExt cx="5400674" cy="483239"/>
                </a:xfrm>
              </p:grpSpPr>
              <p:sp>
                <p:nvSpPr>
                  <p:cNvPr id="248" name="圆角矩形"/>
                  <p:cNvSpPr/>
                  <p:nvPr/>
                </p:nvSpPr>
                <p:spPr>
                  <a:xfrm>
                    <a:off x="0" y="0"/>
                    <a:ext cx="5400675" cy="4832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808080">
                      <a:alpha val="14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  <a:defRPr b="1" sz="2000"/>
                    </a:pPr>
                  </a:p>
                </p:txBody>
              </p:sp>
              <p:sp>
                <p:nvSpPr>
                  <p:cNvPr id="249" name="携程阿勒泰热门景区用户点评数据结果"/>
                  <p:cNvSpPr txBox="1"/>
                  <p:nvPr/>
                </p:nvSpPr>
                <p:spPr>
                  <a:xfrm>
                    <a:off x="70768" y="63819"/>
                    <a:ext cx="5259138" cy="3556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defRPr b="1" sz="2000"/>
                    </a:pP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携程</a:t>
                    </a: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阿勒泰热门景区用户点评</a:t>
                    </a:r>
                    <a:r>
                      <a:rPr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数据结果</a:t>
                    </a:r>
                  </a:p>
                </p:txBody>
              </p:sp>
            </p:grpSp>
            <p:sp>
              <p:nvSpPr>
                <p:cNvPr id="251" name="Text1"/>
                <p:cNvSpPr txBox="1"/>
                <p:nvPr/>
              </p:nvSpPr>
              <p:spPr>
                <a:xfrm>
                  <a:off x="3815714" y="1094750"/>
                  <a:ext cx="3209925" cy="30530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sz="1600"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r>
                    <a:t>从情感维度看：</a:t>
                  </a:r>
                </a:p>
                <a:p>
                  <a:pPr marL="285750" indent="-285750">
                    <a:lnSpc>
                      <a:spcPct val="120000"/>
                    </a:lnSpc>
                    <a:buSzPct val="100000"/>
                    <a:buFont typeface="Arial"/>
                    <a:buChar char="•"/>
                    <a:defRPr sz="1600"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r>
                    <a:t>三景区的正面情感均处于较高水平</a:t>
                  </a:r>
                  <a:r>
                    <a:t>.</a:t>
                  </a:r>
                </a:p>
                <a:p>
                  <a:pPr marL="285750" indent="-285750">
                    <a:lnSpc>
                      <a:spcPct val="120000"/>
                    </a:lnSpc>
                    <a:buSzPct val="100000"/>
                    <a:buFont typeface="Arial"/>
                    <a:buChar char="•"/>
                    <a:defRPr sz="1600"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r>
                    <a:t>禾木在</a:t>
                  </a:r>
                  <a:r>
                    <a:t>“IP </a:t>
                  </a:r>
                  <a:r>
                    <a:t>关联词</a:t>
                  </a:r>
                  <a:r>
                    <a:t>”“</a:t>
                  </a:r>
                  <a:r>
                    <a:t>正面情感</a:t>
                  </a:r>
                  <a:r>
                    <a:t>”</a:t>
                  </a:r>
                  <a:r>
                    <a:t>维度表现突出，情感热度更集中。</a:t>
                  </a:r>
                </a:p>
                <a:p>
                  <a:pPr marL="285750" indent="-285750">
                    <a:lnSpc>
                      <a:spcPct val="120000"/>
                    </a:lnSpc>
                    <a:buSzPct val="100000"/>
                    <a:buFont typeface="Arial"/>
                    <a:buChar char="•"/>
                    <a:defRPr sz="1600"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r>
                    <a:t>三景区的负面情感、中性情感占比均较低，整体游客评价偏向积极。</a:t>
                  </a:r>
                </a:p>
              </p:txBody>
            </p:sp>
          </p:grpSp>
        </p:grpSp>
        <p:pic>
          <p:nvPicPr>
            <p:cNvPr id="254" name="图片 31" descr="图片 3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59790"/>
              <a:ext cx="4119246" cy="4112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1869" y="1386205"/>
            <a:ext cx="3580131" cy="5471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signed by iSlide">
  <a:themeElements>
    <a:clrScheme name="Designed by iSl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54545"/>
      </a:accent1>
      <a:accent2>
        <a:srgbClr val="707070"/>
      </a:accent2>
      <a:accent3>
        <a:srgbClr val="5D5D5D"/>
      </a:accent3>
      <a:accent4>
        <a:srgbClr val="3B3334"/>
      </a:accent4>
      <a:accent5>
        <a:srgbClr val="1F1F1F"/>
      </a:accent5>
      <a:accent6>
        <a:srgbClr val="4A3834"/>
      </a:accent6>
      <a:hlink>
        <a:srgbClr val="0000FF"/>
      </a:hlink>
      <a:folHlink>
        <a:srgbClr val="FF00FF"/>
      </a:folHlink>
    </a:clrScheme>
    <a:fontScheme name="Designed by iSlid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Designed by iSl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signed by iSlide">
  <a:themeElements>
    <a:clrScheme name="Designed by iSl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54545"/>
      </a:accent1>
      <a:accent2>
        <a:srgbClr val="707070"/>
      </a:accent2>
      <a:accent3>
        <a:srgbClr val="5D5D5D"/>
      </a:accent3>
      <a:accent4>
        <a:srgbClr val="3B3334"/>
      </a:accent4>
      <a:accent5>
        <a:srgbClr val="1F1F1F"/>
      </a:accent5>
      <a:accent6>
        <a:srgbClr val="4A3834"/>
      </a:accent6>
      <a:hlink>
        <a:srgbClr val="0000FF"/>
      </a:hlink>
      <a:folHlink>
        <a:srgbClr val="FF00FF"/>
      </a:folHlink>
    </a:clrScheme>
    <a:fontScheme name="Designed by iSlid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Designed by iSl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